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diagrams/data3.xml" ContentType="application/vnd.openxmlformats-officedocument.drawingml.diagramData+xml"/>
  <Override PartName="/ppt/diagrams/data27.xml" ContentType="application/vnd.openxmlformats-officedocument.drawingml.diagramData+xml"/>
  <Override PartName="/ppt/diagrams/data26.xml" ContentType="application/vnd.openxmlformats-officedocument.drawingml.diagramData+xml"/>
  <Override PartName="/ppt/diagrams/data25.xml" ContentType="application/vnd.openxmlformats-officedocument.drawingml.diagramData+xml"/>
  <Override PartName="/ppt/diagrams/data24.xml" ContentType="application/vnd.openxmlformats-officedocument.drawingml.diagramData+xml"/>
  <Override PartName="/ppt/diagrams/data23.xml" ContentType="application/vnd.openxmlformats-officedocument.drawingml.diagramData+xml"/>
  <Override PartName="/ppt/diagrams/data22.xml" ContentType="application/vnd.openxmlformats-officedocument.drawingml.diagramData+xml"/>
  <Override PartName="/ppt/diagrams/data20.xml" ContentType="application/vnd.openxmlformats-officedocument.drawingml.diagramData+xml"/>
  <Override PartName="/ppt/diagrams/data10.xml" ContentType="application/vnd.openxmlformats-officedocument.drawingml.diagramData+xml"/>
  <Override PartName="/ppt/diagrams/data9.xml" ContentType="application/vnd.openxmlformats-officedocument.drawingml.diagramData+xml"/>
  <Override PartName="/ppt/diagrams/data8.xml" ContentType="application/vnd.openxmlformats-officedocument.drawingml.diagramData+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9.xml" ContentType="application/vnd.openxmlformats-officedocument.drawingml.diagramData+xml"/>
  <Override PartName="/ppt/diagrams/data18.xml" ContentType="application/vnd.openxmlformats-officedocument.drawingml.diagramData+xml"/>
  <Override PartName="/ppt/diagrams/data17.xml" ContentType="application/vnd.openxmlformats-officedocument.drawingml.diagramData+xml"/>
  <Override PartName="/ppt/diagrams/data16.xml" ContentType="application/vnd.openxmlformats-officedocument.drawingml.diagramData+xml"/>
  <Override PartName="/ppt/diagrams/data15.xml" ContentType="application/vnd.openxmlformats-officedocument.drawingml.diagramData+xml"/>
  <Override PartName="/ppt/diagrams/data14.xml" ContentType="application/vnd.openxmlformats-officedocument.drawingml.diagramData+xml"/>
  <Override PartName="/ppt/diagrams/data21.xml" ContentType="application/vnd.openxmlformats-officedocument.drawingml.diagramData+xml"/>
  <Override PartName="/ppt/diagrams/data4.xml" ContentType="application/vnd.openxmlformats-officedocument.drawingml.diagramData+xml"/>
  <Override PartName="/ppt/presentation.xml" ContentType="application/vnd.openxmlformats-officedocument.presentationml.presentation.main+xml"/>
  <Override PartName="/ppt/slides/slide3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diagrams/data1.xml" ContentType="application/vnd.openxmlformats-officedocument.drawingml.diagramData+xml"/>
  <Override PartName="/ppt/slides/slide14.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31.xml" ContentType="application/vnd.openxmlformats-officedocument.presentationml.slide+xml"/>
  <Override PartName="/ppt/slides/slide39.xml" ContentType="application/vnd.openxmlformats-officedocument.presentationml.slide+xml"/>
  <Override PartName="/ppt/diagrams/data2.xml" ContentType="application/vnd.openxmlformats-officedocument.drawingml.diagramData+xml"/>
  <Override PartName="/ppt/slides/slide37.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8.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13.xml" ContentType="application/vnd.openxmlformats-officedocument.presentationml.notesSlide+xml"/>
  <Override PartName="/ppt/slideMasters/slideMaster1.xml" ContentType="application/vnd.openxmlformats-officedocument.presentationml.slideMaster+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slideLayouts/slideLayout1.xml" ContentType="application/vnd.openxmlformats-officedocument.presentationml.slideLayout+xml"/>
  <Override PartName="/ppt/notesSlides/notesSlide14.xml" ContentType="application/vnd.openxmlformats-officedocument.presentationml.notesSlide+xml"/>
  <Override PartName="/ppt/slideLayouts/slideLayout3.xml" ContentType="application/vnd.openxmlformats-officedocument.presentationml.slideLayout+xml"/>
  <Override PartName="/ppt/notesSlides/notesSlide9.xml" ContentType="application/vnd.openxmlformats-officedocument.presentationml.notesSlide+xml"/>
  <Override PartName="/ppt/slideLayouts/slideLayout2.xml" ContentType="application/vnd.openxmlformats-officedocument.presentationml.slideLayout+xml"/>
  <Override PartName="/ppt/notesSlides/notesSlide5.xml" ContentType="application/vnd.openxmlformats-officedocument.presentationml.notesSlide+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notesSlides/notesSlide7.xml" ContentType="application/vnd.openxmlformats-officedocument.presentationml.notesSlide+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slideLayouts/slideLayout7.xml" ContentType="application/vnd.openxmlformats-officedocument.presentationml.slideLayout+xml"/>
  <Override PartName="/ppt/diagrams/layout4.xml" ContentType="application/vnd.openxmlformats-officedocument.drawingml.diagramLayout+xml"/>
  <Override PartName="/ppt/diagrams/layout11.xml" ContentType="application/vnd.openxmlformats-officedocument.drawingml.diagramLayout+xml"/>
  <Override PartName="/ppt/diagrams/quickStyle11.xml" ContentType="application/vnd.openxmlformats-officedocument.drawingml.diagramStyle+xml"/>
  <Override PartName="/ppt/diagrams/drawing11.xml" ContentType="application/vnd.ms-office.drawingml.diagramDrawing+xml"/>
  <Override PartName="/ppt/diagrams/colors11.xml" ContentType="application/vnd.openxmlformats-officedocument.drawingml.diagramColors+xml"/>
  <Override PartName="/ppt/diagrams/drawing10.xml" ContentType="application/vnd.ms-office.drawingml.diagramDrawing+xml"/>
  <Override PartName="/ppt/diagrams/colors10.xml" ContentType="application/vnd.openxmlformats-officedocument.drawingml.diagramColors+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layout10.xml" ContentType="application/vnd.openxmlformats-officedocument.drawingml.diagramLayout+xml"/>
  <Override PartName="/ppt/diagrams/quickStyle10.xml" ContentType="application/vnd.openxmlformats-officedocument.drawingml.diagramStyle+xml"/>
  <Override PartName="/ppt/diagrams/quickStyle3.xml" ContentType="application/vnd.openxmlformats-officedocument.drawingml.diagramStyle+xml"/>
  <Override PartName="/ppt/theme/theme2.xml" ContentType="application/vnd.openxmlformats-officedocument.theme+xml"/>
  <Override PartName="/ppt/diagrams/layout12.xml" ContentType="application/vnd.openxmlformats-officedocument.drawingml.diagramLayout+xml"/>
  <Override PartName="/ppt/diagrams/drawing13.xml" ContentType="application/vnd.ms-office.drawingml.diagramDrawing+xml"/>
  <Override PartName="/ppt/diagrams/drawing2.xml" ContentType="application/vnd.ms-office.drawingml.diagramDrawing+xml"/>
  <Override PartName="/ppt/diagrams/colors2.xml" ContentType="application/vnd.openxmlformats-officedocument.drawingml.diagramColors+xml"/>
  <Override PartName="/ppt/diagrams/colors17.xml" ContentType="application/vnd.openxmlformats-officedocument.drawingml.diagramColors+xml"/>
  <Override PartName="/ppt/diagrams/colors13.xml" ContentType="application/vnd.openxmlformats-officedocument.drawingml.diagramColors+xml"/>
  <Override PartName="/ppt/diagrams/quickStyle13.xml" ContentType="application/vnd.openxmlformats-officedocument.drawingml.diagramStyle+xml"/>
  <Override PartName="/ppt/diagrams/layout13.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layout3.xml" ContentType="application/vnd.openxmlformats-officedocument.drawingml.diagramLayout+xml"/>
  <Override PartName="/ppt/diagrams/quickStyle2.xml" ContentType="application/vnd.openxmlformats-officedocument.drawingml.diagramStyle+xml"/>
  <Override PartName="/ppt/diagrams/layout9.xml" ContentType="application/vnd.openxmlformats-officedocument.drawingml.diagramLayout+xml"/>
  <Override PartName="/ppt/diagrams/quickStyle4.xml" ContentType="application/vnd.openxmlformats-officedocument.drawingml.diagramStyle+xml"/>
  <Override PartName="/ppt/diagrams/drawing1.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2.xml" ContentType="application/vnd.openxmlformats-officedocument.drawingml.diagramLayout+xml"/>
  <Override PartName="/ppt/diagrams/layout5.xml" ContentType="application/vnd.openxmlformats-officedocument.drawingml.diagramLayout+xml"/>
  <Override PartName="/ppt/diagrams/colors1.xml" ContentType="application/vnd.openxmlformats-officedocument.drawingml.diagramColors+xml"/>
  <Override PartName="/ppt/diagrams/layout7.xml" ContentType="application/vnd.openxmlformats-officedocument.drawingml.diagramLayout+xml"/>
  <Override PartName="/ppt/diagrams/quickStyle1.xml" ContentType="application/vnd.openxmlformats-officedocument.drawingml.diagramStyle+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colors3.xml" ContentType="application/vnd.openxmlformats-officedocument.drawingml.diagramColors+xml"/>
  <Override PartName="/ppt/diagrams/quickStyle7.xml" ContentType="application/vnd.openxmlformats-officedocument.drawingml.diagramStyle+xml"/>
  <Override PartName="/ppt/diagrams/drawing3.xml" ContentType="application/vnd.ms-office.drawingml.diagramDrawing+xml"/>
  <Override PartName="/ppt/diagrams/colors7.xml" ContentType="application/vnd.openxmlformats-officedocument.drawingml.diagramColors+xml"/>
  <Override PartName="/ppt/diagrams/drawing7.xml" ContentType="application/vnd.ms-office.drawingml.diagramDrawing+xml"/>
  <Override PartName="/ppt/diagrams/layout1.xml" ContentType="application/vnd.openxmlformats-officedocument.drawingml.diagramLayout+xml"/>
  <Override PartName="/ppt/diagrams/drawing14.xml" ContentType="application/vnd.ms-office.drawingml.diagramDrawing+xml"/>
  <Override PartName="/ppt/diagrams/quickStyle14.xml" ContentType="application/vnd.openxmlformats-officedocument.drawingml.diagramStyle+xml"/>
  <Override PartName="/ppt/diagrams/layout16.xml" ContentType="application/vnd.openxmlformats-officedocument.drawingml.diagramLayout+xml"/>
  <Override PartName="/ppt/diagrams/quickStyle16.xml" ContentType="application/vnd.openxmlformats-officedocument.drawingml.diagramStyle+xml"/>
  <Override PartName="/ppt/diagrams/drawing21.xml" ContentType="application/vnd.ms-office.drawingml.diagramDrawing+xml"/>
  <Override PartName="/ppt/diagrams/colors21.xml" ContentType="application/vnd.openxmlformats-officedocument.drawingml.diagramColors+xml"/>
  <Override PartName="/ppt/diagrams/quickStyle21.xml" ContentType="application/vnd.openxmlformats-officedocument.drawingml.diagramStyle+xml"/>
  <Override PartName="/ppt/diagrams/layout21.xml" ContentType="application/vnd.openxmlformats-officedocument.drawingml.diagramLayout+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3.xml" ContentType="application/vnd.ms-office.drawingml.diagramDrawing+xml"/>
  <Override PartName="/ppt/diagrams/colors23.xml" ContentType="application/vnd.openxmlformats-officedocument.drawingml.diagramColors+xml"/>
  <Override PartName="/ppt/diagrams/quickStyle23.xml" ContentType="application/vnd.openxmlformats-officedocument.drawingml.diagramStyle+xml"/>
  <Override PartName="/ppt/diagrams/layout23.xml" ContentType="application/vnd.openxmlformats-officedocument.drawingml.diagramLayout+xml"/>
  <Override PartName="/ppt/diagrams/drawing22.xml" ContentType="application/vnd.ms-office.drawingml.diagramDrawing+xml"/>
  <Override PartName="/ppt/diagrams/colors16.xml" ContentType="application/vnd.openxmlformats-officedocument.drawingml.diagramColors+xml"/>
  <Override PartName="/ppt/diagrams/drawing16.xml" ContentType="application/vnd.ms-office.drawingml.diagramDrawing+xml"/>
  <Override PartName="/ppt/diagrams/drawing20.xml" ContentType="application/vnd.ms-office.drawingml.diagramDrawing+xml"/>
  <Override PartName="/ppt/diagrams/layout17.xml" ContentType="application/vnd.openxmlformats-officedocument.drawingml.diagramLayout+xml"/>
  <Override PartName="/ppt/diagrams/drawing18.xml" ContentType="application/vnd.ms-office.drawingml.diagramDrawing+xml"/>
  <Override PartName="/ppt/diagrams/colors18.xml" ContentType="application/vnd.openxmlformats-officedocument.drawingml.diagramColors+xml"/>
  <Override PartName="/ppt/diagrams/quickStyle18.xml" ContentType="application/vnd.openxmlformats-officedocument.drawingml.diagramStyle+xml"/>
  <Override PartName="/ppt/diagrams/layout18.xml" ContentType="application/vnd.openxmlformats-officedocument.drawingml.diagramLayout+xml"/>
  <Override PartName="/ppt/diagrams/quickStyle17.xml" ContentType="application/vnd.openxmlformats-officedocument.drawingml.diagramStyle+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colors20.xml" ContentType="application/vnd.openxmlformats-officedocument.drawingml.diagramColors+xml"/>
  <Override PartName="/ppt/diagrams/quickStyle20.xml" ContentType="application/vnd.openxmlformats-officedocument.drawingml.diagramStyle+xml"/>
  <Override PartName="/ppt/diagrams/layout20.xml" ContentType="application/vnd.openxmlformats-officedocument.drawingml.diagramLayout+xml"/>
  <Override PartName="/ppt/diagrams/drawing19.xml" ContentType="application/vnd.ms-office.drawingml.diagramDrawing+xml"/>
  <Override PartName="/ppt/diagrams/layout14.xml" ContentType="application/vnd.openxmlformats-officedocument.drawingml.diagramLayout+xml"/>
  <Override PartName="/ppt/diagrams/layout24.xml" ContentType="application/vnd.openxmlformats-officedocument.drawingml.diagramLayout+xml"/>
  <Override PartName="/ppt/diagrams/colors27.xml" ContentType="application/vnd.openxmlformats-officedocument.drawingml.diagramColors+xml"/>
  <Override PartName="/ppt/diagrams/quickStyle27.xml" ContentType="application/vnd.openxmlformats-officedocument.drawingml.diagramStyle+xml"/>
  <Override PartName="/ppt/diagrams/layout27.xml" ContentType="application/vnd.openxmlformats-officedocument.drawingml.diagramLayout+xml"/>
  <Override PartName="/ppt/diagrams/drawing26.xml" ContentType="application/vnd.ms-office.drawingml.diagramDrawing+xml"/>
  <Override PartName="/ppt/diagrams/drawing27.xml" ContentType="application/vnd.ms-office.drawingml.diagramDrawing+xml"/>
  <Override PartName="/ppt/diagrams/colors14.xml" ContentType="application/vnd.openxmlformats-officedocument.drawingml.diagramColors+xml"/>
  <Override PartName="/ppt/diagrams/drawing17.xml" ContentType="application/vnd.ms-office.drawingml.diagramDrawing+xml"/>
  <Override PartName="/ppt/diagrams/layout15.xml" ContentType="application/vnd.openxmlformats-officedocument.drawingml.diagramLayout+xml"/>
  <Override PartName="/ppt/notesMasters/notesMaster1.xml" ContentType="application/vnd.openxmlformats-officedocument.presentationml.notesMaster+xml"/>
  <Override PartName="/ppt/diagrams/colors26.xml" ContentType="application/vnd.openxmlformats-officedocument.drawingml.diagramColors+xml"/>
  <Override PartName="/ppt/diagrams/quickStyle15.xml" ContentType="application/vnd.openxmlformats-officedocument.drawingml.diagramStyle+xml"/>
  <Override PartName="/ppt/diagrams/layout26.xml" ContentType="application/vnd.openxmlformats-officedocument.drawingml.diagramLayout+xml"/>
  <Override PartName="/ppt/diagrams/quickStyle26.xml" ContentType="application/vnd.openxmlformats-officedocument.drawingml.diagramStyle+xml"/>
  <Override PartName="/ppt/diagrams/drawing15.xml" ContentType="application/vnd.ms-office.drawingml.diagramDrawing+xml"/>
  <Override PartName="/ppt/diagrams/drawing24.xml" ContentType="application/vnd.ms-office.drawingml.diagramDrawing+xml"/>
  <Override PartName="/ppt/diagrams/colors24.xml" ContentType="application/vnd.openxmlformats-officedocument.drawingml.diagramColors+xml"/>
  <Override PartName="/ppt/diagrams/quickStyle24.xml" ContentType="application/vnd.openxmlformats-officedocument.drawingml.diagramStyle+xml"/>
  <Override PartName="/ppt/diagrams/layout25.xml" ContentType="application/vnd.openxmlformats-officedocument.drawingml.diagramLayout+xml"/>
  <Override PartName="/ppt/theme/theme1.xml" ContentType="application/vnd.openxmlformats-officedocument.theme+xml"/>
  <Override PartName="/ppt/diagrams/colors25.xml" ContentType="application/vnd.openxmlformats-officedocument.drawingml.diagramColors+xml"/>
  <Override PartName="/ppt/diagrams/colors15.xml" ContentType="application/vnd.openxmlformats-officedocument.drawingml.diagramColors+xml"/>
  <Override PartName="/ppt/diagrams/quickStyle25.xml" ContentType="application/vnd.openxmlformats-officedocument.drawingml.diagramStyle+xml"/>
  <Override PartName="/ppt/diagrams/drawing25.xml" ContentType="application/vnd.ms-office.drawingml.diagramDrawing+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tags/tag1.xml" ContentType="application/vnd.openxmlformats-officedocument.presentationml.tag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52" r:id="rId1"/>
  </p:sldMasterIdLst>
  <p:notesMasterIdLst>
    <p:notesMasterId r:id="rId45"/>
  </p:notesMasterIdLst>
  <p:sldIdLst>
    <p:sldId id="273" r:id="rId2"/>
    <p:sldId id="333" r:id="rId3"/>
    <p:sldId id="274" r:id="rId4"/>
    <p:sldId id="276" r:id="rId5"/>
    <p:sldId id="342" r:id="rId6"/>
    <p:sldId id="334" r:id="rId7"/>
    <p:sldId id="335" r:id="rId8"/>
    <p:sldId id="336" r:id="rId9"/>
    <p:sldId id="321" r:id="rId10"/>
    <p:sldId id="337" r:id="rId11"/>
    <p:sldId id="338" r:id="rId12"/>
    <p:sldId id="339" r:id="rId13"/>
    <p:sldId id="341" r:id="rId14"/>
    <p:sldId id="343" r:id="rId15"/>
    <p:sldId id="344" r:id="rId16"/>
    <p:sldId id="347" r:id="rId17"/>
    <p:sldId id="349" r:id="rId18"/>
    <p:sldId id="350" r:id="rId19"/>
    <p:sldId id="351" r:id="rId20"/>
    <p:sldId id="375" r:id="rId21"/>
    <p:sldId id="352" r:id="rId22"/>
    <p:sldId id="353" r:id="rId23"/>
    <p:sldId id="354" r:id="rId24"/>
    <p:sldId id="355" r:id="rId25"/>
    <p:sldId id="357" r:id="rId26"/>
    <p:sldId id="358" r:id="rId27"/>
    <p:sldId id="362" r:id="rId28"/>
    <p:sldId id="359" r:id="rId29"/>
    <p:sldId id="360" r:id="rId30"/>
    <p:sldId id="361" r:id="rId31"/>
    <p:sldId id="363" r:id="rId32"/>
    <p:sldId id="364" r:id="rId33"/>
    <p:sldId id="365" r:id="rId34"/>
    <p:sldId id="366" r:id="rId35"/>
    <p:sldId id="367" r:id="rId36"/>
    <p:sldId id="368" r:id="rId37"/>
    <p:sldId id="369" r:id="rId38"/>
    <p:sldId id="370" r:id="rId39"/>
    <p:sldId id="371" r:id="rId40"/>
    <p:sldId id="372" r:id="rId41"/>
    <p:sldId id="373" r:id="rId42"/>
    <p:sldId id="374" r:id="rId43"/>
    <p:sldId id="340" r:id="rId44"/>
  </p:sldIdLst>
  <p:sldSz cx="12192000" cy="6858000"/>
  <p:notesSz cx="6858000" cy="9144000"/>
  <p:custDataLst>
    <p:tags r:id="rId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40526A"/>
    <a:srgbClr val="3278B8"/>
    <a:srgbClr val="FCCE0C"/>
    <a:srgbClr val="EBBF03"/>
    <a:srgbClr val="DEE30B"/>
    <a:srgbClr val="FFFFFF"/>
    <a:srgbClr val="FF9999"/>
    <a:srgbClr val="666699"/>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558494-41DB-3292-D44B-42A27A28F992}" v="6" dt="2022-11-13T07:23:02.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2941" autoAdjust="0"/>
  </p:normalViewPr>
  <p:slideViewPr>
    <p:cSldViewPr snapToGrid="0">
      <p:cViewPr varScale="1">
        <p:scale>
          <a:sx n="79" d="100"/>
          <a:sy n="79" d="100"/>
        </p:scale>
        <p:origin x="41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customXml" Target="../customXml/item2.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US" sz="3200" b="0" i="0" dirty="0">
              <a:latin typeface="Century" panose="02040604050505020304" pitchFamily="18" charset="0"/>
            </a:rPr>
            <a:t>Process Management</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File Permissions Overview</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X="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File Permissions Overview</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Hardware Representation of Data</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Hardware Representation of Data</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Hardware Representation of Data</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File and Directory Operations</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What is an application?</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What is an application?</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Types of applications</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US" sz="3200" dirty="0">
              <a:latin typeface="Century" panose="02040604050505020304" pitchFamily="18" charset="0"/>
            </a:rPr>
            <a:t>Productivity applications.</a:t>
          </a: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US" sz="3200" b="0" i="0" dirty="0">
              <a:latin typeface="Century" panose="02040604050505020304" pitchFamily="18" charset="0"/>
            </a:rPr>
            <a:t>Memory Management</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US" sz="3200" dirty="0">
              <a:latin typeface="Century" panose="02040604050505020304" pitchFamily="18" charset="0"/>
            </a:rPr>
            <a:t>Collaboration applications.</a:t>
          </a: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dirty="0">
              <a:latin typeface="Century" panose="02040604050505020304" pitchFamily="18" charset="0"/>
            </a:rPr>
            <a:t>Business applications.</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dirty="0">
              <a:latin typeface="Century" panose="02040604050505020304" pitchFamily="18" charset="0"/>
            </a:rPr>
            <a:t>Viewing a running application</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dirty="0">
              <a:latin typeface="Century" panose="02040604050505020304" pitchFamily="18" charset="0"/>
            </a:rPr>
            <a:t>Viewing a running application</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dirty="0">
              <a:latin typeface="Century" panose="02040604050505020304" pitchFamily="18" charset="0"/>
            </a:rPr>
            <a:t>Killing an application</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dirty="0">
              <a:latin typeface="Century" panose="02040604050505020304" pitchFamily="18" charset="0"/>
            </a:rPr>
            <a:t>Downloading software</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dirty="0">
              <a:latin typeface="Century" panose="02040604050505020304" pitchFamily="18" charset="0"/>
            </a:rPr>
            <a:t>Installing software</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dirty="0">
              <a:latin typeface="Century" panose="02040604050505020304" pitchFamily="18" charset="0"/>
            </a:rPr>
            <a:t>Installing software</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custLinFactNeighborY="-2600">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US" sz="3200" b="0" i="0" dirty="0">
              <a:latin typeface="Century" panose="02040604050505020304" pitchFamily="18" charset="0"/>
            </a:rPr>
            <a:t>File System Management</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US" sz="3200" b="0" i="0" dirty="0">
              <a:latin typeface="Century" panose="02040604050505020304" pitchFamily="18" charset="0"/>
            </a:rPr>
            <a:t>IO Management</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File Metadata, Permissions, and Attributes</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File Metadata, Permissions, and Attributes</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File Permissions Overview</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File Permissions Overview</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882C8EB-FBA0-456E-8556-E4B857EA78DC}" type="doc">
      <dgm:prSet loTypeId="urn:microsoft.com/office/officeart/2005/8/layout/chevron2" loCatId="list" qsTypeId="urn:microsoft.com/office/officeart/2005/8/quickstyle/simple5" qsCatId="simple" csTypeId="urn:microsoft.com/office/officeart/2005/8/colors/accent5_1" csCatId="accent5" phldr="1"/>
      <dgm:spPr/>
      <dgm:t>
        <a:bodyPr/>
        <a:lstStyle/>
        <a:p>
          <a:endParaRPr lang="en-US"/>
        </a:p>
      </dgm:t>
    </dgm:pt>
    <dgm:pt modelId="{A4FC3D5D-4F6B-4B83-89DE-DE5E1A5DC745}">
      <dgm:prSet phldrT="[Text]" custT="1"/>
      <dgm:spPr/>
      <dgm:t>
        <a:bodyPr/>
        <a:lstStyle/>
        <a:p>
          <a:endParaRPr lang="en-US" sz="2200" dirty="0">
            <a:latin typeface="Century" panose="02040604050505020304" pitchFamily="18" charset="0"/>
          </a:endParaRPr>
        </a:p>
      </dgm:t>
    </dgm:pt>
    <dgm:pt modelId="{D6DB3219-3114-4B09-B8EA-B90E18D0889B}" type="parTrans" cxnId="{964C47FF-86F0-4A5D-B2F3-370F5013496B}">
      <dgm:prSet/>
      <dgm:spPr/>
      <dgm:t>
        <a:bodyPr/>
        <a:lstStyle/>
        <a:p>
          <a:endParaRPr lang="en-US" sz="3200">
            <a:latin typeface="Century" panose="02040604050505020304" pitchFamily="18" charset="0"/>
          </a:endParaRPr>
        </a:p>
      </dgm:t>
    </dgm:pt>
    <dgm:pt modelId="{0D949EEE-310D-4C3D-A646-EBD8B098FF9F}" type="sibTrans" cxnId="{964C47FF-86F0-4A5D-B2F3-370F5013496B}">
      <dgm:prSet/>
      <dgm:spPr/>
      <dgm:t>
        <a:bodyPr/>
        <a:lstStyle/>
        <a:p>
          <a:endParaRPr lang="en-US" sz="3200">
            <a:latin typeface="Century" panose="02040604050505020304" pitchFamily="18" charset="0"/>
          </a:endParaRPr>
        </a:p>
      </dgm:t>
    </dgm:pt>
    <dgm:pt modelId="{DBBCA6BF-43C2-4B6C-92FF-309F8F181556}">
      <dgm:prSet phldrT="[Text]" custT="1"/>
      <dgm:spPr/>
      <dgm:t>
        <a:bodyPr/>
        <a:lstStyle/>
        <a:p>
          <a:r>
            <a:rPr lang="en-AU" sz="3200" b="0" i="0" dirty="0">
              <a:latin typeface="Century" panose="02040604050505020304" pitchFamily="18" charset="0"/>
            </a:rPr>
            <a:t>File Permissions Overview</a:t>
          </a:r>
          <a:endParaRPr lang="en-US" sz="3200" dirty="0">
            <a:latin typeface="Century" panose="02040604050505020304" pitchFamily="18" charset="0"/>
          </a:endParaRPr>
        </a:p>
      </dgm:t>
    </dgm:pt>
    <dgm:pt modelId="{5D5725CD-A6E8-4C55-8CCE-C9E85659D714}" type="parTrans" cxnId="{699E5CF4-363E-4C35-9B84-C2264F89CDFB}">
      <dgm:prSet/>
      <dgm:spPr/>
      <dgm:t>
        <a:bodyPr/>
        <a:lstStyle/>
        <a:p>
          <a:endParaRPr lang="en-US" sz="3200">
            <a:latin typeface="Century" panose="02040604050505020304" pitchFamily="18" charset="0"/>
          </a:endParaRPr>
        </a:p>
      </dgm:t>
    </dgm:pt>
    <dgm:pt modelId="{7DFCC492-09FD-4C79-89D9-4F60EC6CA4FB}" type="sibTrans" cxnId="{699E5CF4-363E-4C35-9B84-C2264F89CDFB}">
      <dgm:prSet/>
      <dgm:spPr/>
      <dgm:t>
        <a:bodyPr/>
        <a:lstStyle/>
        <a:p>
          <a:endParaRPr lang="en-US" sz="3200">
            <a:latin typeface="Century" panose="02040604050505020304" pitchFamily="18" charset="0"/>
          </a:endParaRPr>
        </a:p>
      </dgm:t>
    </dgm:pt>
    <dgm:pt modelId="{D0F37C59-6C4D-4356-9F95-4C152140C876}" type="pres">
      <dgm:prSet presAssocID="{8882C8EB-FBA0-456E-8556-E4B857EA78DC}" presName="linearFlow" presStyleCnt="0">
        <dgm:presLayoutVars>
          <dgm:dir/>
          <dgm:animLvl val="lvl"/>
          <dgm:resizeHandles val="exact"/>
        </dgm:presLayoutVars>
      </dgm:prSet>
      <dgm:spPr/>
      <dgm:t>
        <a:bodyPr/>
        <a:lstStyle/>
        <a:p>
          <a:endParaRPr lang="en-US"/>
        </a:p>
      </dgm:t>
    </dgm:pt>
    <dgm:pt modelId="{D9349CEA-CA1F-4870-9FBD-BA2C479326FD}" type="pres">
      <dgm:prSet presAssocID="{A4FC3D5D-4F6B-4B83-89DE-DE5E1A5DC745}" presName="composite" presStyleCnt="0"/>
      <dgm:spPr/>
    </dgm:pt>
    <dgm:pt modelId="{4D64063E-6B5B-4384-AE9F-37FD3E9F0C25}" type="pres">
      <dgm:prSet presAssocID="{A4FC3D5D-4F6B-4B83-89DE-DE5E1A5DC745}" presName="parentText" presStyleLbl="alignNode1" presStyleIdx="0" presStyleCnt="1">
        <dgm:presLayoutVars>
          <dgm:chMax val="1"/>
          <dgm:bulletEnabled val="1"/>
        </dgm:presLayoutVars>
      </dgm:prSet>
      <dgm:spPr/>
      <dgm:t>
        <a:bodyPr/>
        <a:lstStyle/>
        <a:p>
          <a:endParaRPr lang="en-US"/>
        </a:p>
      </dgm:t>
    </dgm:pt>
    <dgm:pt modelId="{E351EEFF-EF2F-4835-86FB-CAC8E4B6FBFE}" type="pres">
      <dgm:prSet presAssocID="{A4FC3D5D-4F6B-4B83-89DE-DE5E1A5DC745}" presName="descendantText" presStyleLbl="alignAcc1" presStyleIdx="0" presStyleCnt="1">
        <dgm:presLayoutVars>
          <dgm:bulletEnabled val="1"/>
        </dgm:presLayoutVars>
      </dgm:prSet>
      <dgm:spPr/>
      <dgm:t>
        <a:bodyPr/>
        <a:lstStyle/>
        <a:p>
          <a:endParaRPr lang="en-US"/>
        </a:p>
      </dgm:t>
    </dgm:pt>
  </dgm:ptLst>
  <dgm:cxnLst>
    <dgm:cxn modelId="{E8AEFAB8-4D16-40A8-A8C0-1FEB5E486EB6}" type="presOf" srcId="{A4FC3D5D-4F6B-4B83-89DE-DE5E1A5DC745}" destId="{4D64063E-6B5B-4384-AE9F-37FD3E9F0C25}" srcOrd="0" destOrd="0" presId="urn:microsoft.com/office/officeart/2005/8/layout/chevron2"/>
    <dgm:cxn modelId="{CA40505D-91B3-4AD0-943B-5464E84C2D45}" type="presOf" srcId="{8882C8EB-FBA0-456E-8556-E4B857EA78DC}" destId="{D0F37C59-6C4D-4356-9F95-4C152140C876}" srcOrd="0" destOrd="0" presId="urn:microsoft.com/office/officeart/2005/8/layout/chevron2"/>
    <dgm:cxn modelId="{964C47FF-86F0-4A5D-B2F3-370F5013496B}" srcId="{8882C8EB-FBA0-456E-8556-E4B857EA78DC}" destId="{A4FC3D5D-4F6B-4B83-89DE-DE5E1A5DC745}" srcOrd="0" destOrd="0" parTransId="{D6DB3219-3114-4B09-B8EA-B90E18D0889B}" sibTransId="{0D949EEE-310D-4C3D-A646-EBD8B098FF9F}"/>
    <dgm:cxn modelId="{B784FDBE-AD3B-4B51-BD1A-2220688209C0}" type="presOf" srcId="{DBBCA6BF-43C2-4B6C-92FF-309F8F181556}" destId="{E351EEFF-EF2F-4835-86FB-CAC8E4B6FBFE}" srcOrd="0" destOrd="0" presId="urn:microsoft.com/office/officeart/2005/8/layout/chevron2"/>
    <dgm:cxn modelId="{699E5CF4-363E-4C35-9B84-C2264F89CDFB}" srcId="{A4FC3D5D-4F6B-4B83-89DE-DE5E1A5DC745}" destId="{DBBCA6BF-43C2-4B6C-92FF-309F8F181556}" srcOrd="0" destOrd="0" parTransId="{5D5725CD-A6E8-4C55-8CCE-C9E85659D714}" sibTransId="{7DFCC492-09FD-4C79-89D9-4F60EC6CA4FB}"/>
    <dgm:cxn modelId="{F478870F-C94D-4D38-B2CB-5F8D0434E248}" type="presParOf" srcId="{D0F37C59-6C4D-4356-9F95-4C152140C876}" destId="{D9349CEA-CA1F-4870-9FBD-BA2C479326FD}" srcOrd="0" destOrd="0" presId="urn:microsoft.com/office/officeart/2005/8/layout/chevron2"/>
    <dgm:cxn modelId="{DF790FB5-A788-4FAF-8D0A-E75854EDADFF}" type="presParOf" srcId="{D9349CEA-CA1F-4870-9FBD-BA2C479326FD}" destId="{4D64063E-6B5B-4384-AE9F-37FD3E9F0C25}" srcOrd="0" destOrd="0" presId="urn:microsoft.com/office/officeart/2005/8/layout/chevron2"/>
    <dgm:cxn modelId="{1283DB31-1009-4E52-A27F-EF2659B7CD58}" type="presParOf" srcId="{D9349CEA-CA1F-4870-9FBD-BA2C479326FD}" destId="{E351EEFF-EF2F-4835-86FB-CAC8E4B6FBF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latin typeface="Century" panose="02040604050505020304" pitchFamily="18" charset="0"/>
            </a:rPr>
            <a:t>Process Management</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File Permissions Overview</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File Permissions Overview</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Hardware Representation of Data</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Hardware Representation of Data</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Hardware Representation of Data</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File and Directory Operations</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What is an application?</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What is an application?</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Types of applications</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latin typeface="Century" panose="02040604050505020304" pitchFamily="18" charset="0"/>
            </a:rPr>
            <a:t>Productivity applications.</a:t>
          </a:r>
        </a:p>
      </dsp:txBody>
      <dsp:txXfrm rot="-5400000">
        <a:off x="582758" y="26416"/>
        <a:ext cx="9258155" cy="4883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latin typeface="Century" panose="02040604050505020304" pitchFamily="18" charset="0"/>
            </a:rPr>
            <a:t>Memory Management</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latin typeface="Century" panose="02040604050505020304" pitchFamily="18" charset="0"/>
            </a:rPr>
            <a:t>Collaboration applications.</a:t>
          </a:r>
        </a:p>
      </dsp:txBody>
      <dsp:txXfrm rot="-5400000">
        <a:off x="582758" y="26416"/>
        <a:ext cx="9258155" cy="4883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kern="1200" dirty="0">
              <a:latin typeface="Century" panose="02040604050505020304" pitchFamily="18" charset="0"/>
            </a:rPr>
            <a:t>Business applications.</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kern="1200" dirty="0">
              <a:latin typeface="Century" panose="02040604050505020304" pitchFamily="18" charset="0"/>
            </a:rPr>
            <a:t>Viewing a running application</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kern="1200" dirty="0">
              <a:latin typeface="Century" panose="02040604050505020304" pitchFamily="18" charset="0"/>
            </a:rPr>
            <a:t>Viewing a running application</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kern="1200" dirty="0">
              <a:latin typeface="Century" panose="02040604050505020304" pitchFamily="18" charset="0"/>
            </a:rPr>
            <a:t>Killing an application</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kern="1200" dirty="0">
              <a:latin typeface="Century" panose="02040604050505020304" pitchFamily="18" charset="0"/>
            </a:rPr>
            <a:t>Downloading software</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kern="1200" dirty="0">
              <a:latin typeface="Century" panose="02040604050505020304" pitchFamily="18" charset="0"/>
            </a:rPr>
            <a:t>Installing software</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kern="1200" dirty="0">
              <a:latin typeface="Century" panose="02040604050505020304" pitchFamily="18" charset="0"/>
            </a:rPr>
            <a:t>Installing software</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latin typeface="Century" panose="02040604050505020304" pitchFamily="18" charset="0"/>
            </a:rPr>
            <a:t>File System Management</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i="0" kern="1200" dirty="0">
              <a:latin typeface="Century" panose="02040604050505020304" pitchFamily="18" charset="0"/>
            </a:rPr>
            <a:t>IO Management</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File Metadata, Permissions, and Attributes</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File Metadata, Permissions, and Attributes</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File Permissions Overview</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File Permissions Overview</a:t>
          </a:r>
          <a:endParaRPr lang="en-US" sz="3200" kern="1200" dirty="0">
            <a:latin typeface="Century" panose="02040604050505020304" pitchFamily="18" charset="0"/>
          </a:endParaRPr>
        </a:p>
      </dsp:txBody>
      <dsp:txXfrm rot="-5400000">
        <a:off x="582758" y="26416"/>
        <a:ext cx="9258155" cy="4883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4063E-6B5B-4384-AE9F-37FD3E9F0C25}">
      <dsp:nvSpPr>
        <dsp:cNvPr id="0" name=""/>
        <dsp:cNvSpPr/>
      </dsp:nvSpPr>
      <dsp:spPr>
        <a:xfrm rot="5400000">
          <a:off x="-124876" y="124876"/>
          <a:ext cx="832511" cy="582757"/>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5">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n-US" sz="2200" kern="1200" dirty="0">
            <a:latin typeface="Century" panose="02040604050505020304" pitchFamily="18" charset="0"/>
          </a:endParaRPr>
        </a:p>
      </dsp:txBody>
      <dsp:txXfrm rot="-5400000">
        <a:off x="2" y="291378"/>
        <a:ext cx="582757" cy="249754"/>
      </dsp:txXfrm>
    </dsp:sp>
    <dsp:sp modelId="{E351EEFF-EF2F-4835-86FB-CAC8E4B6FBFE}">
      <dsp:nvSpPr>
        <dsp:cNvPr id="0" name=""/>
        <dsp:cNvSpPr/>
      </dsp:nvSpPr>
      <dsp:spPr>
        <a:xfrm rot="5400000">
          <a:off x="4954477" y="-4371719"/>
          <a:ext cx="541132" cy="9284571"/>
        </a:xfrm>
        <a:prstGeom prst="round2SameRect">
          <a:avLst/>
        </a:prstGeom>
        <a:solidFill>
          <a:schemeClr val="accent5">
            <a:alpha val="90000"/>
            <a:tint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AU" sz="3200" b="0" i="0" kern="1200" dirty="0">
              <a:latin typeface="Century" panose="02040604050505020304" pitchFamily="18" charset="0"/>
            </a:rPr>
            <a:t>File Permissions Overview</a:t>
          </a:r>
          <a:endParaRPr lang="en-US" sz="3200" kern="1200" dirty="0">
            <a:latin typeface="Century" panose="02040604050505020304" pitchFamily="18" charset="0"/>
          </a:endParaRPr>
        </a:p>
      </dsp:txBody>
      <dsp:txXfrm rot="-5400000">
        <a:off x="582758" y="26416"/>
        <a:ext cx="9258155" cy="4883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BAD88-7369-4D00-ADF2-AAA59074E8EE}" type="datetimeFigureOut">
              <a:rPr lang="en-US" smtClean="0"/>
              <a:pPr/>
              <a:t>13/04/2023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DF457-4A5E-4BB2-AF64-0EF80FACCE1B}" type="slidenum">
              <a:rPr lang="en-US" smtClean="0"/>
              <a:pPr/>
              <a:t>‹#›</a:t>
            </a:fld>
            <a:endParaRPr lang="en-US"/>
          </a:p>
        </p:txBody>
      </p:sp>
    </p:spTree>
    <p:extLst>
      <p:ext uri="{BB962C8B-B14F-4D97-AF65-F5344CB8AC3E}">
        <p14:creationId xmlns:p14="http://schemas.microsoft.com/office/powerpoint/2010/main" val="1243359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0162F"/>
                </a:solidFill>
                <a:effectLst/>
                <a:latin typeface="Apercu"/>
              </a:rPr>
              <a:t>Whether it is playing music, looking at photos, or watching a movie, computers are responsible for holding a lot of data. Having this data be stored safely in an efficient way is critical for the operation of any computer and the filesystem is the component within the operating system that handles this.</a:t>
            </a:r>
          </a:p>
          <a:p>
            <a:pPr algn="l"/>
            <a:r>
              <a:rPr lang="en-US" b="0" i="0" dirty="0">
                <a:solidFill>
                  <a:srgbClr val="10162F"/>
                </a:solidFill>
                <a:effectLst/>
                <a:latin typeface="Apercu"/>
              </a:rPr>
              <a:t>The </a:t>
            </a:r>
            <a:r>
              <a:rPr lang="en-US" b="0" i="1" dirty="0">
                <a:solidFill>
                  <a:srgbClr val="10162F"/>
                </a:solidFill>
                <a:effectLst/>
                <a:latin typeface="Apercu"/>
              </a:rPr>
              <a:t>filesystem</a:t>
            </a:r>
            <a:r>
              <a:rPr lang="en-US" b="0" i="0" dirty="0">
                <a:solidFill>
                  <a:srgbClr val="10162F"/>
                </a:solidFill>
                <a:effectLst/>
                <a:latin typeface="Apercu"/>
              </a:rPr>
              <a:t> is the data structure used by the operating system to store and retrieve data. This is a software abstraction that allows developers to manipulate data without having to be concerned with the minutiae of how each storage device works.</a:t>
            </a:r>
          </a:p>
          <a:p>
            <a:endParaRPr lang="en-US"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13</a:t>
            </a:fld>
            <a:endParaRPr lang="en-US"/>
          </a:p>
        </p:txBody>
      </p:sp>
    </p:spTree>
    <p:extLst>
      <p:ext uri="{BB962C8B-B14F-4D97-AF65-F5344CB8AC3E}">
        <p14:creationId xmlns:p14="http://schemas.microsoft.com/office/powerpoint/2010/main" val="3392460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31</a:t>
            </a:fld>
            <a:endParaRPr lang="en-US"/>
          </a:p>
        </p:txBody>
      </p:sp>
    </p:spTree>
    <p:extLst>
      <p:ext uri="{BB962C8B-B14F-4D97-AF65-F5344CB8AC3E}">
        <p14:creationId xmlns:p14="http://schemas.microsoft.com/office/powerpoint/2010/main" val="1097088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32</a:t>
            </a:fld>
            <a:endParaRPr lang="en-US"/>
          </a:p>
        </p:txBody>
      </p:sp>
    </p:spTree>
    <p:extLst>
      <p:ext uri="{BB962C8B-B14F-4D97-AF65-F5344CB8AC3E}">
        <p14:creationId xmlns:p14="http://schemas.microsoft.com/office/powerpoint/2010/main" val="1319937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33</a:t>
            </a:fld>
            <a:endParaRPr lang="en-US"/>
          </a:p>
        </p:txBody>
      </p:sp>
    </p:spTree>
    <p:extLst>
      <p:ext uri="{BB962C8B-B14F-4D97-AF65-F5344CB8AC3E}">
        <p14:creationId xmlns:p14="http://schemas.microsoft.com/office/powerpoint/2010/main" val="977261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35</a:t>
            </a:fld>
            <a:endParaRPr lang="en-US"/>
          </a:p>
        </p:txBody>
      </p:sp>
    </p:spTree>
    <p:extLst>
      <p:ext uri="{BB962C8B-B14F-4D97-AF65-F5344CB8AC3E}">
        <p14:creationId xmlns:p14="http://schemas.microsoft.com/office/powerpoint/2010/main" val="3378789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36</a:t>
            </a:fld>
            <a:endParaRPr lang="en-US"/>
          </a:p>
        </p:txBody>
      </p:sp>
    </p:spTree>
    <p:extLst>
      <p:ext uri="{BB962C8B-B14F-4D97-AF65-F5344CB8AC3E}">
        <p14:creationId xmlns:p14="http://schemas.microsoft.com/office/powerpoint/2010/main" val="1542046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37</a:t>
            </a:fld>
            <a:endParaRPr lang="en-US"/>
          </a:p>
        </p:txBody>
      </p:sp>
    </p:spTree>
    <p:extLst>
      <p:ext uri="{BB962C8B-B14F-4D97-AF65-F5344CB8AC3E}">
        <p14:creationId xmlns:p14="http://schemas.microsoft.com/office/powerpoint/2010/main" val="677834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40</a:t>
            </a:fld>
            <a:endParaRPr lang="en-US"/>
          </a:p>
        </p:txBody>
      </p:sp>
    </p:spTree>
    <p:extLst>
      <p:ext uri="{BB962C8B-B14F-4D97-AF65-F5344CB8AC3E}">
        <p14:creationId xmlns:p14="http://schemas.microsoft.com/office/powerpoint/2010/main" val="2104659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41</a:t>
            </a:fld>
            <a:endParaRPr lang="en-US"/>
          </a:p>
        </p:txBody>
      </p:sp>
    </p:spTree>
    <p:extLst>
      <p:ext uri="{BB962C8B-B14F-4D97-AF65-F5344CB8AC3E}">
        <p14:creationId xmlns:p14="http://schemas.microsoft.com/office/powerpoint/2010/main" val="1372197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42</a:t>
            </a:fld>
            <a:endParaRPr lang="en-US"/>
          </a:p>
        </p:txBody>
      </p:sp>
    </p:spTree>
    <p:extLst>
      <p:ext uri="{BB962C8B-B14F-4D97-AF65-F5344CB8AC3E}">
        <p14:creationId xmlns:p14="http://schemas.microsoft.com/office/powerpoint/2010/main" val="2811344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19</a:t>
            </a:fld>
            <a:endParaRPr lang="en-US"/>
          </a:p>
        </p:txBody>
      </p:sp>
    </p:spTree>
    <p:extLst>
      <p:ext uri="{BB962C8B-B14F-4D97-AF65-F5344CB8AC3E}">
        <p14:creationId xmlns:p14="http://schemas.microsoft.com/office/powerpoint/2010/main" val="2691552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0162F"/>
                </a:solidFill>
                <a:effectLst/>
                <a:latin typeface="Apercu"/>
              </a:rPr>
              <a:t>As data is the cornerstone of how a computer operates, discussing its physical representation is crucial to best understanding it. What does it look like in the real world when a file is saved onto a hard drive?</a:t>
            </a:r>
          </a:p>
          <a:p>
            <a:pPr algn="l"/>
            <a:r>
              <a:rPr lang="en-US" b="0" i="0" dirty="0">
                <a:solidFill>
                  <a:srgbClr val="10162F"/>
                </a:solidFill>
                <a:effectLst/>
                <a:latin typeface="Apercu"/>
              </a:rPr>
              <a:t>For this discussion we will focus mainly on the spinning metal hard disc drive, as most of the design choices for filesystems were based on their inclusion and they are still the most prevalent form of data storage, especially in servers.</a:t>
            </a:r>
          </a:p>
          <a:p>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24</a:t>
            </a:fld>
            <a:endParaRPr lang="en-US"/>
          </a:p>
        </p:txBody>
      </p:sp>
    </p:spTree>
    <p:extLst>
      <p:ext uri="{BB962C8B-B14F-4D97-AF65-F5344CB8AC3E}">
        <p14:creationId xmlns:p14="http://schemas.microsoft.com/office/powerpoint/2010/main" val="3603089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0162F"/>
                </a:solidFill>
                <a:effectLst/>
                <a:latin typeface="Apercu"/>
              </a:rPr>
              <a:t>In the image on the right, a sector is shown as a small region on a hard disk drive, while a block is a collection multiple such sectors.</a:t>
            </a:r>
          </a:p>
        </p:txBody>
      </p:sp>
      <p:sp>
        <p:nvSpPr>
          <p:cNvPr id="4" name="Slide Number Placeholder 3"/>
          <p:cNvSpPr>
            <a:spLocks noGrp="1"/>
          </p:cNvSpPr>
          <p:nvPr>
            <p:ph type="sldNum" sz="quarter" idx="5"/>
          </p:nvPr>
        </p:nvSpPr>
        <p:spPr/>
        <p:txBody>
          <a:bodyPr/>
          <a:lstStyle/>
          <a:p>
            <a:fld id="{F1DDF457-4A5E-4BB2-AF64-0EF80FACCE1B}" type="slidenum">
              <a:rPr lang="en-US" smtClean="0"/>
              <a:pPr/>
              <a:t>25</a:t>
            </a:fld>
            <a:endParaRPr lang="en-US"/>
          </a:p>
        </p:txBody>
      </p:sp>
    </p:spTree>
    <p:extLst>
      <p:ext uri="{BB962C8B-B14F-4D97-AF65-F5344CB8AC3E}">
        <p14:creationId xmlns:p14="http://schemas.microsoft.com/office/powerpoint/2010/main" val="269612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26</a:t>
            </a:fld>
            <a:endParaRPr lang="en-US"/>
          </a:p>
        </p:txBody>
      </p:sp>
    </p:spTree>
    <p:extLst>
      <p:ext uri="{BB962C8B-B14F-4D97-AF65-F5344CB8AC3E}">
        <p14:creationId xmlns:p14="http://schemas.microsoft.com/office/powerpoint/2010/main" val="348755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27</a:t>
            </a:fld>
            <a:endParaRPr lang="en-US"/>
          </a:p>
        </p:txBody>
      </p:sp>
    </p:spTree>
    <p:extLst>
      <p:ext uri="{BB962C8B-B14F-4D97-AF65-F5344CB8AC3E}">
        <p14:creationId xmlns:p14="http://schemas.microsoft.com/office/powerpoint/2010/main" val="3404524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28</a:t>
            </a:fld>
            <a:endParaRPr lang="en-US"/>
          </a:p>
        </p:txBody>
      </p:sp>
    </p:spTree>
    <p:extLst>
      <p:ext uri="{BB962C8B-B14F-4D97-AF65-F5344CB8AC3E}">
        <p14:creationId xmlns:p14="http://schemas.microsoft.com/office/powerpoint/2010/main" val="1637762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29</a:t>
            </a:fld>
            <a:endParaRPr lang="en-US"/>
          </a:p>
        </p:txBody>
      </p:sp>
    </p:spTree>
    <p:extLst>
      <p:ext uri="{BB962C8B-B14F-4D97-AF65-F5344CB8AC3E}">
        <p14:creationId xmlns:p14="http://schemas.microsoft.com/office/powerpoint/2010/main" val="362944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30</a:t>
            </a:fld>
            <a:endParaRPr lang="en-US"/>
          </a:p>
        </p:txBody>
      </p:sp>
    </p:spTree>
    <p:extLst>
      <p:ext uri="{BB962C8B-B14F-4D97-AF65-F5344CB8AC3E}">
        <p14:creationId xmlns:p14="http://schemas.microsoft.com/office/powerpoint/2010/main" val="3297847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J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JO"/>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07204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8531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ar-J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076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38200" y="6356350"/>
            <a:ext cx="2743200" cy="365125"/>
          </a:xfrm>
        </p:spPr>
        <p:txBody>
          <a:bodyPr/>
          <a:lstStyle>
            <a:lvl1pPr>
              <a:defRPr sz="1200" b="0">
                <a:solidFill>
                  <a:schemeClr val="bg1">
                    <a:lumMod val="50000"/>
                  </a:schemeClr>
                </a:solidFill>
                <a:latin typeface="Times New Roman" panose="02020603050405020304" pitchFamily="18" charset="0"/>
                <a:cs typeface="Times New Roman" panose="02020603050405020304" pitchFamily="18" charset="0"/>
              </a:defRPr>
            </a:lvl1pPr>
          </a:lstStyle>
          <a:p>
            <a:r>
              <a:rPr lang="en-US" dirty="0"/>
              <a:t>Slide </a:t>
            </a:r>
            <a:fld id="{4FAB73BC-B049-4115-A692-8D63A059BFB8}" type="slidenum">
              <a:rPr lang="en-US" smtClean="0"/>
              <a:pPr/>
              <a:t>‹#›</a:t>
            </a:fld>
            <a:r>
              <a:rPr lang="en-US" dirty="0"/>
              <a:t> of 42</a:t>
            </a:r>
          </a:p>
        </p:txBody>
      </p:sp>
    </p:spTree>
    <p:extLst>
      <p:ext uri="{BB962C8B-B14F-4D97-AF65-F5344CB8AC3E}">
        <p14:creationId xmlns:p14="http://schemas.microsoft.com/office/powerpoint/2010/main" val="281535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J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11652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61861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ar-J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71917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03371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04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J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8041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J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J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ar-JO"/>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22706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J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939075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5.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33578" y="2394805"/>
            <a:ext cx="10136037" cy="1938992"/>
          </a:xfrm>
          <a:prstGeom prst="rect">
            <a:avLst/>
          </a:prstGeom>
          <a:noFill/>
        </p:spPr>
        <p:txBody>
          <a:bodyPr wrap="square" rtlCol="0">
            <a:spAutoFit/>
          </a:bodyPr>
          <a:lstStyle/>
          <a:p>
            <a:pPr algn="ctr"/>
            <a:r>
              <a:rPr lang="en-US" sz="6000" b="1" dirty="0">
                <a:latin typeface="Century" panose="02040604050505020304" pitchFamily="18" charset="0"/>
                <a:cs typeface="Times New Roman" panose="02020603050405020304" pitchFamily="18" charset="0"/>
              </a:rPr>
              <a:t>Operating Systems &amp; Applications</a:t>
            </a:r>
          </a:p>
        </p:txBody>
      </p:sp>
      <p:sp>
        <p:nvSpPr>
          <p:cNvPr id="11" name="Rectangle 10"/>
          <p:cNvSpPr/>
          <p:nvPr/>
        </p:nvSpPr>
        <p:spPr>
          <a:xfrm>
            <a:off x="0" y="-9144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entury" panose="02040604050505020304" pitchFamily="18" charset="0"/>
            </a:endParaRPr>
          </a:p>
        </p:txBody>
      </p:sp>
    </p:spTree>
    <p:extLst>
      <p:ext uri="{BB962C8B-B14F-4D97-AF65-F5344CB8AC3E}">
        <p14:creationId xmlns:p14="http://schemas.microsoft.com/office/powerpoint/2010/main" val="1768429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Functions of an OS</a:t>
            </a:r>
          </a:p>
        </p:txBody>
      </p:sp>
      <p:graphicFrame>
        <p:nvGraphicFramePr>
          <p:cNvPr id="6" name="Diagram 5"/>
          <p:cNvGraphicFramePr/>
          <p:nvPr>
            <p:extLst>
              <p:ext uri="{D42A27DB-BD31-4B8C-83A1-F6EECF244321}">
                <p14:modId xmlns:p14="http://schemas.microsoft.com/office/powerpoint/2010/main" val="245156874"/>
              </p:ext>
            </p:extLst>
          </p:nvPr>
        </p:nvGraphicFramePr>
        <p:xfrm>
          <a:off x="1105469" y="1433016"/>
          <a:ext cx="9867329" cy="832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1588417" y="1958452"/>
            <a:ext cx="9384381" cy="3725507"/>
          </a:xfrm>
          <a:prstGeom prst="rect">
            <a:avLst/>
          </a:prstGeom>
        </p:spPr>
        <p:txBody>
          <a:bodyPr wrap="square">
            <a:spAutoFit/>
          </a:bodyPr>
          <a:lstStyle/>
          <a:p>
            <a:pPr marL="531813"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We utilize a significant amount of memory in order to store data in our computers; however, not all data is treated the same! Some data, like </a:t>
            </a:r>
            <a:r>
              <a:rPr lang="en-US" sz="2000" dirty="0">
                <a:solidFill>
                  <a:srgbClr val="FF0000"/>
                </a:solidFill>
                <a:latin typeface="Century" panose="02040604050505020304" pitchFamily="18" charset="0"/>
              </a:rPr>
              <a:t>pictures, need to be stored permanently</a:t>
            </a:r>
            <a:r>
              <a:rPr lang="en-US" sz="2000" dirty="0">
                <a:latin typeface="Century" panose="02040604050505020304" pitchFamily="18" charset="0"/>
              </a:rPr>
              <a:t>. Other data, like the information we need to run a process, only needs to be stored temporarily while the application is in use. This temporary memory is known as primary, or main, memory. While hardware like hard disks are used to store permanent data, the </a:t>
            </a:r>
            <a:r>
              <a:rPr lang="en-US" sz="2000" dirty="0">
                <a:solidFill>
                  <a:srgbClr val="FF0000"/>
                </a:solidFill>
                <a:latin typeface="Century" panose="02040604050505020304" pitchFamily="18" charset="0"/>
              </a:rPr>
              <a:t>operating system is responsible for the management of primary memory stored in RAM.</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10</a:t>
            </a:fld>
            <a:r>
              <a:rPr lang="en-US" dirty="0"/>
              <a:t> of 42</a:t>
            </a:r>
          </a:p>
        </p:txBody>
      </p:sp>
    </p:spTree>
    <p:extLst>
      <p:ext uri="{BB962C8B-B14F-4D97-AF65-F5344CB8AC3E}">
        <p14:creationId xmlns:p14="http://schemas.microsoft.com/office/powerpoint/2010/main" val="1709195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Functions of an OS</a:t>
            </a:r>
          </a:p>
        </p:txBody>
      </p:sp>
      <p:graphicFrame>
        <p:nvGraphicFramePr>
          <p:cNvPr id="6" name="Diagram 5"/>
          <p:cNvGraphicFramePr/>
          <p:nvPr>
            <p:extLst>
              <p:ext uri="{D42A27DB-BD31-4B8C-83A1-F6EECF244321}">
                <p14:modId xmlns:p14="http://schemas.microsoft.com/office/powerpoint/2010/main" val="807549126"/>
              </p:ext>
            </p:extLst>
          </p:nvPr>
        </p:nvGraphicFramePr>
        <p:xfrm>
          <a:off x="1105469" y="1433016"/>
          <a:ext cx="9867329" cy="832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1588417" y="1958452"/>
            <a:ext cx="9384381" cy="2913618"/>
          </a:xfrm>
          <a:prstGeom prst="rect">
            <a:avLst/>
          </a:prstGeom>
        </p:spPr>
        <p:txBody>
          <a:bodyPr wrap="square">
            <a:spAutoFit/>
          </a:bodyPr>
          <a:lstStyle/>
          <a:p>
            <a:pPr marL="531813"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If we store any file, in a folder on our computer, we are utilizing our computer’s file system. </a:t>
            </a:r>
            <a:r>
              <a:rPr lang="en-US" sz="2000" dirty="0">
                <a:solidFill>
                  <a:srgbClr val="FF0000"/>
                </a:solidFill>
                <a:latin typeface="Century" panose="02040604050505020304" pitchFamily="18" charset="0"/>
              </a:rPr>
              <a:t>The operating system manages information about individual files as well as the directories they belong in. </a:t>
            </a:r>
          </a:p>
          <a:p>
            <a:pPr marL="531813"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The OS is also responsible for maintaining file systems by being able to perform tasks such as </a:t>
            </a:r>
            <a:r>
              <a:rPr lang="en-US" sz="2000" dirty="0">
                <a:solidFill>
                  <a:srgbClr val="FF0000"/>
                </a:solidFill>
                <a:latin typeface="Century" panose="02040604050505020304" pitchFamily="18" charset="0"/>
              </a:rPr>
              <a:t>creating, deleting, renaming, and copying files and/or directories.</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11</a:t>
            </a:fld>
            <a:r>
              <a:rPr lang="en-US" dirty="0"/>
              <a:t> of 42</a:t>
            </a:r>
          </a:p>
        </p:txBody>
      </p:sp>
    </p:spTree>
    <p:extLst>
      <p:ext uri="{BB962C8B-B14F-4D97-AF65-F5344CB8AC3E}">
        <p14:creationId xmlns:p14="http://schemas.microsoft.com/office/powerpoint/2010/main" val="30651578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Functions of an OS</a:t>
            </a:r>
          </a:p>
        </p:txBody>
      </p:sp>
      <p:graphicFrame>
        <p:nvGraphicFramePr>
          <p:cNvPr id="6" name="Diagram 5"/>
          <p:cNvGraphicFramePr/>
          <p:nvPr>
            <p:extLst>
              <p:ext uri="{D42A27DB-BD31-4B8C-83A1-F6EECF244321}">
                <p14:modId xmlns:p14="http://schemas.microsoft.com/office/powerpoint/2010/main" val="3569094032"/>
              </p:ext>
            </p:extLst>
          </p:nvPr>
        </p:nvGraphicFramePr>
        <p:xfrm>
          <a:off x="1105469" y="1433016"/>
          <a:ext cx="9867329" cy="832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1588417" y="1958452"/>
            <a:ext cx="9384381" cy="3939540"/>
          </a:xfrm>
          <a:prstGeom prst="rect">
            <a:avLst/>
          </a:prstGeom>
        </p:spPr>
        <p:txBody>
          <a:bodyPr wrap="square">
            <a:spAutoFit/>
          </a:bodyPr>
          <a:lstStyle/>
          <a:p>
            <a:pPr marL="531813"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IO stands for Input/Output and represents the devices used for interaction. </a:t>
            </a:r>
          </a:p>
          <a:p>
            <a:pPr marL="531813"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A mouse is considered an input device, because we use them to send data to our computer. </a:t>
            </a:r>
            <a:endParaRPr lang="en-US" sz="2000" dirty="0" smtClean="0">
              <a:latin typeface="Century" panose="02040604050505020304" pitchFamily="18" charset="0"/>
            </a:endParaRPr>
          </a:p>
          <a:p>
            <a:pPr marL="531813" indent="-228600" algn="just" defTabSz="914400">
              <a:lnSpc>
                <a:spcPct val="150000"/>
              </a:lnSpc>
              <a:spcBef>
                <a:spcPts val="400"/>
              </a:spcBef>
              <a:buClr>
                <a:srgbClr val="3278B8"/>
              </a:buClr>
              <a:buFont typeface="Wingdings" panose="05000000000000000000" pitchFamily="2" charset="2"/>
              <a:buChar char="§"/>
            </a:pPr>
            <a:r>
              <a:rPr lang="en-US" sz="2000" dirty="0" smtClean="0">
                <a:latin typeface="Century" panose="02040604050505020304" pitchFamily="18" charset="0"/>
              </a:rPr>
              <a:t>A </a:t>
            </a:r>
            <a:r>
              <a:rPr lang="en-US" sz="2000" dirty="0">
                <a:latin typeface="Century" panose="02040604050505020304" pitchFamily="18" charset="0"/>
              </a:rPr>
              <a:t>monitor is regarded as an output device since it is used to communicate data (like an image) to us, the user. </a:t>
            </a:r>
          </a:p>
          <a:p>
            <a:pPr marL="531813"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The operating system plays a large role in </a:t>
            </a:r>
            <a:r>
              <a:rPr lang="en-US" sz="2000" dirty="0">
                <a:solidFill>
                  <a:srgbClr val="FF0000"/>
                </a:solidFill>
                <a:latin typeface="Century" panose="02040604050505020304" pitchFamily="18" charset="0"/>
              </a:rPr>
              <a:t>managing IO by ensuring communication between IO hardware and IO software</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12</a:t>
            </a:fld>
            <a:r>
              <a:rPr lang="en-US" dirty="0"/>
              <a:t> of 42</a:t>
            </a:r>
          </a:p>
        </p:txBody>
      </p:sp>
    </p:spTree>
    <p:extLst>
      <p:ext uri="{BB962C8B-B14F-4D97-AF65-F5344CB8AC3E}">
        <p14:creationId xmlns:p14="http://schemas.microsoft.com/office/powerpoint/2010/main" val="3926538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latin typeface="Century" panose="02040604050505020304" pitchFamily="18" charset="0"/>
              </a:rPr>
              <a:t>Filesystems</a:t>
            </a:r>
            <a:endParaRPr lang="en-US" sz="1200" dirty="0">
              <a:latin typeface="Century" panose="02040604050505020304" pitchFamily="18" charset="0"/>
            </a:endParaRPr>
          </a:p>
        </p:txBody>
      </p:sp>
      <p:sp>
        <p:nvSpPr>
          <p:cNvPr id="7" name="Content Placeholder 2"/>
          <p:cNvSpPr>
            <a:spLocks noGrp="1"/>
          </p:cNvSpPr>
          <p:nvPr>
            <p:ph idx="1"/>
          </p:nvPr>
        </p:nvSpPr>
        <p:spPr>
          <a:xfrm>
            <a:off x="1000838" y="1288759"/>
            <a:ext cx="6298040" cy="5346986"/>
          </a:xfrm>
        </p:spPr>
        <p:txBody>
          <a:bodyPr>
            <a:normAutofit/>
          </a:bodyPr>
          <a:lstStyle/>
          <a:p>
            <a:pPr algn="just">
              <a:lnSpc>
                <a:spcPct val="150000"/>
              </a:lnSpc>
              <a:buClr>
                <a:srgbClr val="3278B8"/>
              </a:buClr>
            </a:pPr>
            <a:r>
              <a:rPr lang="en-US" sz="2400" dirty="0">
                <a:latin typeface="Century" panose="02040604050505020304" pitchFamily="18" charset="0"/>
              </a:rPr>
              <a:t>The </a:t>
            </a:r>
            <a:r>
              <a:rPr lang="en-US" sz="2400" b="1" dirty="0">
                <a:latin typeface="Century" panose="02040604050505020304" pitchFamily="18" charset="0"/>
              </a:rPr>
              <a:t>filesystem</a:t>
            </a:r>
            <a:r>
              <a:rPr lang="en-US" sz="2400" dirty="0">
                <a:latin typeface="Century" panose="02040604050505020304" pitchFamily="18" charset="0"/>
              </a:rPr>
              <a:t> is the data structure used by the operating system to store and retrieve data.</a:t>
            </a:r>
            <a:endParaRPr lang="ar-JO" sz="2400" dirty="0">
              <a:latin typeface="Century" panose="02040604050505020304" pitchFamily="18" charset="0"/>
            </a:endParaRPr>
          </a:p>
          <a:p>
            <a:pPr algn="just">
              <a:lnSpc>
                <a:spcPct val="150000"/>
              </a:lnSpc>
              <a:buClr>
                <a:srgbClr val="3278B8"/>
              </a:buClr>
            </a:pPr>
            <a:r>
              <a:rPr lang="en-US" sz="2400" dirty="0">
                <a:latin typeface="Century" panose="02040604050505020304" pitchFamily="18" charset="0"/>
              </a:rPr>
              <a:t>Allows developers to manipulate data without having to be concerned with the minutiae of how each storage device works.</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13</a:t>
            </a:fld>
            <a:r>
              <a:rPr lang="en-US" dirty="0"/>
              <a:t> of 42</a:t>
            </a:r>
          </a:p>
        </p:txBody>
      </p:sp>
      <p:pic>
        <p:nvPicPr>
          <p:cNvPr id="9" name="Picture 8" descr="Diagram&#10;&#10;Description automatically generated">
            <a:extLst>
              <a:ext uri="{FF2B5EF4-FFF2-40B4-BE49-F238E27FC236}">
                <a16:creationId xmlns:a16="http://schemas.microsoft.com/office/drawing/2014/main" id="{67D2F481-0023-0A31-E949-261ECAC936CE}"/>
              </a:ext>
            </a:extLst>
          </p:cNvPr>
          <p:cNvPicPr>
            <a:picLocks noChangeAspect="1"/>
          </p:cNvPicPr>
          <p:nvPr/>
        </p:nvPicPr>
        <p:blipFill>
          <a:blip r:embed="rId3"/>
          <a:stretch>
            <a:fillRect/>
          </a:stretch>
        </p:blipFill>
        <p:spPr>
          <a:xfrm>
            <a:off x="7561100" y="1453666"/>
            <a:ext cx="4461898" cy="3950667"/>
          </a:xfrm>
          <a:prstGeom prst="rect">
            <a:avLst/>
          </a:prstGeom>
        </p:spPr>
      </p:pic>
    </p:spTree>
    <p:extLst>
      <p:ext uri="{BB962C8B-B14F-4D97-AF65-F5344CB8AC3E}">
        <p14:creationId xmlns:p14="http://schemas.microsoft.com/office/powerpoint/2010/main" val="2260170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endParaRPr lang="en-US" sz="1200" dirty="0">
              <a:latin typeface="Century" panose="02040604050505020304" pitchFamily="18" charset="0"/>
            </a:endParaRPr>
          </a:p>
        </p:txBody>
      </p:sp>
      <p:sp>
        <p:nvSpPr>
          <p:cNvPr id="7" name="Content Placeholder 2"/>
          <p:cNvSpPr>
            <a:spLocks noGrp="1"/>
          </p:cNvSpPr>
          <p:nvPr>
            <p:ph idx="1"/>
          </p:nvPr>
        </p:nvSpPr>
        <p:spPr>
          <a:xfrm>
            <a:off x="1000837" y="1157969"/>
            <a:ext cx="10058400" cy="5346986"/>
          </a:xfrm>
        </p:spPr>
        <p:txBody>
          <a:bodyPr>
            <a:normAutofit/>
          </a:bodyPr>
          <a:lstStyle/>
          <a:p>
            <a:pPr algn="just">
              <a:lnSpc>
                <a:spcPct val="150000"/>
              </a:lnSpc>
              <a:buClr>
                <a:srgbClr val="3278B8"/>
              </a:buClr>
            </a:pPr>
            <a:r>
              <a:rPr lang="en-US" sz="2400" dirty="0">
                <a:solidFill>
                  <a:srgbClr val="C00000"/>
                </a:solidFill>
                <a:latin typeface="Century" panose="02040604050505020304" pitchFamily="18" charset="0"/>
              </a:rPr>
              <a:t>A </a:t>
            </a:r>
            <a:r>
              <a:rPr lang="en-US" sz="2400" b="1" dirty="0">
                <a:solidFill>
                  <a:srgbClr val="C00000"/>
                </a:solidFill>
                <a:latin typeface="Century" panose="02040604050505020304" pitchFamily="18" charset="0"/>
              </a:rPr>
              <a:t>file</a:t>
            </a:r>
            <a:r>
              <a:rPr lang="en-US" sz="2400" dirty="0">
                <a:solidFill>
                  <a:srgbClr val="C00000"/>
                </a:solidFill>
                <a:latin typeface="Century" panose="02040604050505020304" pitchFamily="18" charset="0"/>
              </a:rPr>
              <a:t> </a:t>
            </a:r>
            <a:r>
              <a:rPr lang="en-US" sz="2400" dirty="0">
                <a:latin typeface="Century" panose="02040604050505020304" pitchFamily="18" charset="0"/>
              </a:rPr>
              <a:t>is a unit of storage used to describe a self-contained piece of data and can have a variety of possible formats based on what that file contains.</a:t>
            </a:r>
          </a:p>
          <a:p>
            <a:pPr algn="just">
              <a:lnSpc>
                <a:spcPct val="150000"/>
              </a:lnSpc>
              <a:buClr>
                <a:srgbClr val="3278B8"/>
              </a:buClr>
            </a:pPr>
            <a:r>
              <a:rPr lang="en-US" sz="2400" dirty="0">
                <a:solidFill>
                  <a:srgbClr val="C00000"/>
                </a:solidFill>
                <a:latin typeface="Century" panose="02040604050505020304" pitchFamily="18" charset="0"/>
              </a:rPr>
              <a:t>File format </a:t>
            </a:r>
            <a:r>
              <a:rPr lang="en-US" sz="2400" dirty="0">
                <a:latin typeface="Century" panose="02040604050505020304" pitchFamily="18" charset="0"/>
              </a:rPr>
              <a:t>is indicated by the </a:t>
            </a:r>
            <a:r>
              <a:rPr lang="en-US" sz="2400" dirty="0">
                <a:solidFill>
                  <a:srgbClr val="C00000"/>
                </a:solidFill>
                <a:latin typeface="Century" panose="02040604050505020304" pitchFamily="18" charset="0"/>
              </a:rPr>
              <a:t>file’s extension </a:t>
            </a:r>
            <a:r>
              <a:rPr lang="en-US" sz="2400" dirty="0">
                <a:latin typeface="Century" panose="02040604050505020304" pitchFamily="18" charset="0"/>
              </a:rPr>
              <a:t>that follows the file’s name.</a:t>
            </a:r>
          </a:p>
          <a:p>
            <a:pPr algn="just">
              <a:lnSpc>
                <a:spcPct val="150000"/>
              </a:lnSpc>
              <a:buClr>
                <a:srgbClr val="3278B8"/>
              </a:buClr>
            </a:pPr>
            <a:r>
              <a:rPr lang="en-US" sz="2400" dirty="0">
                <a:latin typeface="Century" panose="02040604050505020304" pitchFamily="18" charset="0"/>
              </a:rPr>
              <a:t>Some common extensions and their file types:</a:t>
            </a:r>
          </a:p>
          <a:p>
            <a:pPr lvl="1" algn="just">
              <a:lnSpc>
                <a:spcPct val="150000"/>
              </a:lnSpc>
              <a:buClr>
                <a:srgbClr val="3278B8"/>
              </a:buClr>
            </a:pPr>
            <a:r>
              <a:rPr lang="en-US" sz="2000" b="1" dirty="0">
                <a:latin typeface="Century" panose="02040604050505020304" pitchFamily="18" charset="0"/>
              </a:rPr>
              <a:t>.txt </a:t>
            </a:r>
            <a:r>
              <a:rPr lang="en-US" sz="2000" dirty="0">
                <a:latin typeface="Century" panose="02040604050505020304" pitchFamily="18" charset="0"/>
              </a:rPr>
              <a:t>for text files</a:t>
            </a:r>
          </a:p>
          <a:p>
            <a:pPr lvl="1" algn="just">
              <a:lnSpc>
                <a:spcPct val="150000"/>
              </a:lnSpc>
              <a:buClr>
                <a:srgbClr val="3278B8"/>
              </a:buClr>
            </a:pPr>
            <a:r>
              <a:rPr lang="en-US" sz="2000" b="1" dirty="0">
                <a:latin typeface="Century" panose="02040604050505020304" pitchFamily="18" charset="0"/>
              </a:rPr>
              <a:t>.doc </a:t>
            </a:r>
            <a:r>
              <a:rPr lang="en-US" sz="2000" dirty="0">
                <a:latin typeface="Century" panose="02040604050505020304" pitchFamily="18" charset="0"/>
              </a:rPr>
              <a:t>for Microsoft Word files</a:t>
            </a:r>
          </a:p>
          <a:p>
            <a:pPr lvl="1" algn="just">
              <a:lnSpc>
                <a:spcPct val="150000"/>
              </a:lnSpc>
              <a:buClr>
                <a:srgbClr val="3278B8"/>
              </a:buClr>
            </a:pPr>
            <a:r>
              <a:rPr lang="en-US" sz="2000" b="1" dirty="0">
                <a:latin typeface="Century" panose="02040604050505020304" pitchFamily="18" charset="0"/>
              </a:rPr>
              <a:t>.jpg </a:t>
            </a:r>
            <a:r>
              <a:rPr lang="en-US" sz="2000" dirty="0">
                <a:latin typeface="Century" panose="02040604050505020304" pitchFamily="18" charset="0"/>
              </a:rPr>
              <a:t>for image files encoded using the JPEG compression algorithm</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14</a:t>
            </a:fld>
            <a:r>
              <a:rPr lang="en-US" dirty="0"/>
              <a:t> of 42</a:t>
            </a:r>
          </a:p>
        </p:txBody>
      </p:sp>
    </p:spTree>
    <p:extLst>
      <p:ext uri="{BB962C8B-B14F-4D97-AF65-F5344CB8AC3E}">
        <p14:creationId xmlns:p14="http://schemas.microsoft.com/office/powerpoint/2010/main" val="3294351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endParaRPr lang="en-US" sz="1200" dirty="0">
              <a:latin typeface="Century" panose="02040604050505020304" pitchFamily="18" charset="0"/>
            </a:endParaRPr>
          </a:p>
        </p:txBody>
      </p:sp>
      <p:sp>
        <p:nvSpPr>
          <p:cNvPr id="7"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400" dirty="0">
                <a:latin typeface="Century" panose="02040604050505020304" pitchFamily="18" charset="0"/>
              </a:rPr>
              <a:t>The files are organized into directories.</a:t>
            </a:r>
          </a:p>
          <a:p>
            <a:pPr algn="just">
              <a:lnSpc>
                <a:spcPct val="150000"/>
              </a:lnSpc>
              <a:buClr>
                <a:srgbClr val="3278B8"/>
              </a:buClr>
            </a:pPr>
            <a:r>
              <a:rPr lang="en-US" sz="2400" dirty="0">
                <a:latin typeface="Century" panose="02040604050505020304" pitchFamily="18" charset="0"/>
              </a:rPr>
              <a:t>A </a:t>
            </a:r>
            <a:r>
              <a:rPr lang="en-US" sz="2400" b="1" dirty="0">
                <a:solidFill>
                  <a:srgbClr val="C00000"/>
                </a:solidFill>
                <a:latin typeface="Century" panose="02040604050505020304" pitchFamily="18" charset="0"/>
              </a:rPr>
              <a:t>directory</a:t>
            </a:r>
            <a:r>
              <a:rPr lang="en-US" sz="2400" dirty="0">
                <a:solidFill>
                  <a:srgbClr val="C00000"/>
                </a:solidFill>
                <a:latin typeface="Century" panose="02040604050505020304" pitchFamily="18" charset="0"/>
              </a:rPr>
              <a:t> </a:t>
            </a:r>
            <a:r>
              <a:rPr lang="en-US" sz="2400" dirty="0">
                <a:latin typeface="Century" panose="02040604050505020304" pitchFamily="18" charset="0"/>
              </a:rPr>
              <a:t>is a data structure that contains references to files and other directories. </a:t>
            </a:r>
          </a:p>
          <a:p>
            <a:pPr algn="just">
              <a:lnSpc>
                <a:spcPct val="150000"/>
              </a:lnSpc>
              <a:buClr>
                <a:srgbClr val="3278B8"/>
              </a:buClr>
            </a:pPr>
            <a:r>
              <a:rPr lang="en-US" sz="2400" dirty="0">
                <a:latin typeface="Century" panose="02040604050505020304" pitchFamily="18" charset="0"/>
              </a:rPr>
              <a:t>The directories are typically organized in a hierarchical tree structure called a </a:t>
            </a:r>
            <a:r>
              <a:rPr lang="en-US" sz="2400" dirty="0">
                <a:solidFill>
                  <a:srgbClr val="C00000"/>
                </a:solidFill>
                <a:latin typeface="Century" panose="02040604050505020304" pitchFamily="18" charset="0"/>
              </a:rPr>
              <a:t>directory tree.</a:t>
            </a:r>
          </a:p>
          <a:p>
            <a:pPr algn="just">
              <a:lnSpc>
                <a:spcPct val="150000"/>
              </a:lnSpc>
              <a:buClr>
                <a:srgbClr val="3278B8"/>
              </a:buClr>
            </a:pPr>
            <a:r>
              <a:rPr lang="en-US" sz="2400" dirty="0">
                <a:latin typeface="Century" panose="02040604050505020304" pitchFamily="18" charset="0"/>
              </a:rPr>
              <a:t>A </a:t>
            </a:r>
            <a:r>
              <a:rPr lang="en-US" sz="2400" b="1" dirty="0">
                <a:solidFill>
                  <a:srgbClr val="C00000"/>
                </a:solidFill>
                <a:latin typeface="Century" panose="02040604050505020304" pitchFamily="18" charset="0"/>
              </a:rPr>
              <a:t>working directory</a:t>
            </a:r>
            <a:r>
              <a:rPr lang="en-US" sz="2400" dirty="0">
                <a:latin typeface="Century" panose="02040604050505020304" pitchFamily="18" charset="0"/>
              </a:rPr>
              <a:t>, also called a current directory, is the directory associated with the execution of a process.</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15</a:t>
            </a:fld>
            <a:r>
              <a:rPr lang="en-US" dirty="0"/>
              <a:t> of 42</a:t>
            </a:r>
          </a:p>
        </p:txBody>
      </p:sp>
    </p:spTree>
    <p:extLst>
      <p:ext uri="{BB962C8B-B14F-4D97-AF65-F5344CB8AC3E}">
        <p14:creationId xmlns:p14="http://schemas.microsoft.com/office/powerpoint/2010/main" val="12512328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p>
        </p:txBody>
      </p:sp>
      <p:graphicFrame>
        <p:nvGraphicFramePr>
          <p:cNvPr id="6" name="Diagram 5"/>
          <p:cNvGraphicFramePr/>
          <p:nvPr>
            <p:extLst>
              <p:ext uri="{D42A27DB-BD31-4B8C-83A1-F6EECF244321}">
                <p14:modId xmlns:p14="http://schemas.microsoft.com/office/powerpoint/2010/main" val="3976078025"/>
              </p:ext>
            </p:extLst>
          </p:nvPr>
        </p:nvGraphicFramePr>
        <p:xfrm>
          <a:off x="1105469" y="1433016"/>
          <a:ext cx="9867329" cy="832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1588417" y="1958452"/>
            <a:ext cx="9384381" cy="4452501"/>
          </a:xfrm>
          <a:prstGeom prst="rect">
            <a:avLst/>
          </a:prstGeom>
        </p:spPr>
        <p:txBody>
          <a:bodyPr wrap="square">
            <a:spAutoFit/>
          </a:bodyPr>
          <a:lstStyle/>
          <a:p>
            <a:pPr marL="531813"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The files do not contain crucial data only, but also some metadata will be stored in order to manage these files.</a:t>
            </a:r>
          </a:p>
          <a:p>
            <a:pPr marL="531813"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The </a:t>
            </a:r>
            <a:r>
              <a:rPr lang="en-US" sz="2000" b="1" dirty="0">
                <a:solidFill>
                  <a:srgbClr val="C00000"/>
                </a:solidFill>
                <a:latin typeface="Century" panose="02040604050505020304" pitchFamily="18" charset="0"/>
              </a:rPr>
              <a:t>file control block </a:t>
            </a:r>
            <a:r>
              <a:rPr lang="en-US" sz="2000" dirty="0">
                <a:latin typeface="Century" panose="02040604050505020304" pitchFamily="18" charset="0"/>
              </a:rPr>
              <a:t>holds all of this metadata for the file, including file permissions, owners, sizes, and create, modified, and access times.</a:t>
            </a:r>
          </a:p>
          <a:p>
            <a:pPr marL="531813" indent="-228600" algn="just" defTabSz="914400">
              <a:lnSpc>
                <a:spcPct val="150000"/>
              </a:lnSpc>
              <a:spcBef>
                <a:spcPts val="400"/>
              </a:spcBef>
              <a:buClr>
                <a:srgbClr val="3278B8"/>
              </a:buClr>
              <a:buFont typeface="Wingdings" panose="05000000000000000000" pitchFamily="2" charset="2"/>
              <a:buChar char="§"/>
            </a:pPr>
            <a:r>
              <a:rPr lang="en-US" sz="2000" b="1" dirty="0">
                <a:solidFill>
                  <a:srgbClr val="C00000"/>
                </a:solidFill>
                <a:latin typeface="Century" panose="02040604050505020304" pitchFamily="18" charset="0"/>
              </a:rPr>
              <a:t>File attributes</a:t>
            </a:r>
            <a:r>
              <a:rPr lang="en-US" sz="2000" dirty="0">
                <a:solidFill>
                  <a:srgbClr val="C00000"/>
                </a:solidFill>
                <a:latin typeface="Century" panose="02040604050505020304" pitchFamily="18" charset="0"/>
              </a:rPr>
              <a:t> </a:t>
            </a:r>
            <a:r>
              <a:rPr lang="en-US" sz="2000" dirty="0">
                <a:latin typeface="Century" panose="02040604050505020304" pitchFamily="18" charset="0"/>
              </a:rPr>
              <a:t>are a collection of metadata that determine how files behave, such as if they are hidden or compressed.</a:t>
            </a:r>
          </a:p>
          <a:p>
            <a:pPr marL="531813" indent="-228600" algn="just" defTabSz="914400">
              <a:lnSpc>
                <a:spcPct val="150000"/>
              </a:lnSpc>
              <a:spcBef>
                <a:spcPts val="400"/>
              </a:spcBef>
              <a:buClr>
                <a:srgbClr val="3278B8"/>
              </a:buClr>
              <a:buFont typeface="Wingdings" panose="05000000000000000000" pitchFamily="2" charset="2"/>
              <a:buChar char="§"/>
            </a:pPr>
            <a:r>
              <a:rPr lang="en-US" sz="2000" b="1" dirty="0">
                <a:solidFill>
                  <a:srgbClr val="C00000"/>
                </a:solidFill>
                <a:latin typeface="Century" panose="02040604050505020304" pitchFamily="18" charset="0"/>
              </a:rPr>
              <a:t>File permissions </a:t>
            </a:r>
            <a:r>
              <a:rPr lang="en-US" sz="2000" dirty="0">
                <a:latin typeface="Century" panose="02040604050505020304" pitchFamily="18" charset="0"/>
              </a:rPr>
              <a:t>determine which users and groups can read, write, and execute the file.</a:t>
            </a:r>
          </a:p>
          <a:p>
            <a:pPr marL="531813" indent="-228600" algn="just" defTabSz="914400">
              <a:lnSpc>
                <a:spcPct val="150000"/>
              </a:lnSpc>
              <a:spcBef>
                <a:spcPts val="400"/>
              </a:spcBef>
              <a:buClr>
                <a:srgbClr val="3278B8"/>
              </a:buClr>
              <a:buFont typeface="Wingdings" panose="05000000000000000000" pitchFamily="2" charset="2"/>
              <a:buChar char="§"/>
            </a:pPr>
            <a:endParaRPr lang="en-US" sz="20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16</a:t>
            </a:fld>
            <a:r>
              <a:rPr lang="en-US" dirty="0"/>
              <a:t> of 42</a:t>
            </a:r>
          </a:p>
        </p:txBody>
      </p:sp>
    </p:spTree>
    <p:extLst>
      <p:ext uri="{BB962C8B-B14F-4D97-AF65-F5344CB8AC3E}">
        <p14:creationId xmlns:p14="http://schemas.microsoft.com/office/powerpoint/2010/main" val="35478401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p>
        </p:txBody>
      </p:sp>
      <p:graphicFrame>
        <p:nvGraphicFramePr>
          <p:cNvPr id="6" name="Diagram 5"/>
          <p:cNvGraphicFramePr/>
          <p:nvPr/>
        </p:nvGraphicFramePr>
        <p:xfrm>
          <a:off x="1105469" y="1433016"/>
          <a:ext cx="9867329" cy="832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1519313" y="1888112"/>
            <a:ext cx="7469944" cy="4156394"/>
          </a:xfrm>
          <a:prstGeom prst="rect">
            <a:avLst/>
          </a:prstGeom>
        </p:spPr>
        <p:txBody>
          <a:bodyPr wrap="square" lIns="91440" tIns="45720" rIns="91440" bIns="45720" anchor="t">
            <a:spAutoFit/>
          </a:bodyPr>
          <a:lstStyle/>
          <a:p>
            <a:pPr marL="531495"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 files can also have attributes that indicate special behavior. While this differs on the operating system, common attributes include:</a:t>
            </a:r>
            <a:endParaRPr lang="en-US" dirty="0"/>
          </a:p>
          <a:p>
            <a:pPr marL="988695" lvl="1" indent="-228600" algn="just" defTabSz="914400">
              <a:lnSpc>
                <a:spcPct val="150000"/>
              </a:lnSpc>
              <a:spcBef>
                <a:spcPts val="400"/>
              </a:spcBef>
              <a:buClr>
                <a:srgbClr val="3278B8"/>
              </a:buClr>
              <a:buFont typeface="Wingdings" panose="05000000000000000000" pitchFamily="2" charset="2"/>
              <a:buChar char="§"/>
            </a:pPr>
            <a:r>
              <a:rPr lang="en-US" sz="2000" b="1" dirty="0">
                <a:latin typeface="Century" panose="02040604050505020304" pitchFamily="18" charset="0"/>
              </a:rPr>
              <a:t>Hidden</a:t>
            </a:r>
            <a:r>
              <a:rPr lang="en-US" sz="2000" dirty="0">
                <a:latin typeface="Century" panose="02040604050505020304" pitchFamily="18" charset="0"/>
              </a:rPr>
              <a:t>: Cannot be viewed by default in file managers.</a:t>
            </a:r>
          </a:p>
          <a:p>
            <a:pPr marL="988695" lvl="1" indent="-228600" algn="just" defTabSz="914400">
              <a:lnSpc>
                <a:spcPct val="150000"/>
              </a:lnSpc>
              <a:spcBef>
                <a:spcPts val="400"/>
              </a:spcBef>
              <a:buClr>
                <a:srgbClr val="3278B8"/>
              </a:buClr>
              <a:buFont typeface="Wingdings" panose="05000000000000000000" pitchFamily="2" charset="2"/>
              <a:buChar char="§"/>
            </a:pPr>
            <a:r>
              <a:rPr lang="en-US" sz="2000" b="1" dirty="0">
                <a:latin typeface="Century"/>
              </a:rPr>
              <a:t>Immutable</a:t>
            </a:r>
            <a:r>
              <a:rPr lang="en-US" sz="2000" dirty="0">
                <a:latin typeface="Century"/>
              </a:rPr>
              <a:t>: Cannot be modified.</a:t>
            </a:r>
          </a:p>
          <a:p>
            <a:pPr marL="988695" lvl="1" indent="-228600" algn="just" defTabSz="914400">
              <a:lnSpc>
                <a:spcPct val="150000"/>
              </a:lnSpc>
              <a:spcBef>
                <a:spcPts val="400"/>
              </a:spcBef>
              <a:buClr>
                <a:srgbClr val="3278B8"/>
              </a:buClr>
              <a:buFont typeface="Wingdings" panose="05000000000000000000" pitchFamily="2" charset="2"/>
              <a:buChar char="§"/>
            </a:pPr>
            <a:r>
              <a:rPr lang="en-US" sz="2000" b="1" dirty="0">
                <a:latin typeface="Century" panose="02040604050505020304" pitchFamily="18" charset="0"/>
              </a:rPr>
              <a:t>Compressed</a:t>
            </a:r>
            <a:r>
              <a:rPr lang="en-US" sz="2000" dirty="0">
                <a:latin typeface="Century" panose="02040604050505020304" pitchFamily="18" charset="0"/>
              </a:rPr>
              <a:t>: The file is in a compressed form to save space.</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17</a:t>
            </a:fld>
            <a:r>
              <a:rPr lang="en-US" dirty="0"/>
              <a:t> of 42</a:t>
            </a:r>
          </a:p>
        </p:txBody>
      </p:sp>
      <p:pic>
        <p:nvPicPr>
          <p:cNvPr id="5" name="Picture 4">
            <a:extLst>
              <a:ext uri="{FF2B5EF4-FFF2-40B4-BE49-F238E27FC236}">
                <a16:creationId xmlns:a16="http://schemas.microsoft.com/office/drawing/2014/main" id="{761745E0-F7D9-4A3E-D578-C177AD1B0789}"/>
              </a:ext>
            </a:extLst>
          </p:cNvPr>
          <p:cNvPicPr>
            <a:picLocks noChangeAspect="1"/>
          </p:cNvPicPr>
          <p:nvPr/>
        </p:nvPicPr>
        <p:blipFill>
          <a:blip r:embed="rId7"/>
          <a:stretch>
            <a:fillRect/>
          </a:stretch>
        </p:blipFill>
        <p:spPr>
          <a:xfrm>
            <a:off x="8066910" y="1486923"/>
            <a:ext cx="3828235" cy="3048000"/>
          </a:xfrm>
          <a:prstGeom prst="rect">
            <a:avLst/>
          </a:prstGeom>
        </p:spPr>
      </p:pic>
    </p:spTree>
    <p:extLst>
      <p:ext uri="{BB962C8B-B14F-4D97-AF65-F5344CB8AC3E}">
        <p14:creationId xmlns:p14="http://schemas.microsoft.com/office/powerpoint/2010/main" val="1845979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p>
        </p:txBody>
      </p:sp>
      <p:graphicFrame>
        <p:nvGraphicFramePr>
          <p:cNvPr id="6" name="Diagram 5"/>
          <p:cNvGraphicFramePr/>
          <p:nvPr>
            <p:extLst>
              <p:ext uri="{D42A27DB-BD31-4B8C-83A1-F6EECF244321}">
                <p14:modId xmlns:p14="http://schemas.microsoft.com/office/powerpoint/2010/main" val="585595213"/>
              </p:ext>
            </p:extLst>
          </p:nvPr>
        </p:nvGraphicFramePr>
        <p:xfrm>
          <a:off x="1105469" y="1433016"/>
          <a:ext cx="9867329" cy="832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1588417" y="1958452"/>
            <a:ext cx="6283593" cy="4021614"/>
          </a:xfrm>
          <a:prstGeom prst="rect">
            <a:avLst/>
          </a:prstGeom>
        </p:spPr>
        <p:txBody>
          <a:bodyPr wrap="square">
            <a:spAutoFit/>
          </a:bodyPr>
          <a:lstStyle/>
          <a:p>
            <a:pPr marL="531813"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Within the file permissions are controls for the three main actions that can be performed on a file: </a:t>
            </a:r>
            <a:r>
              <a:rPr lang="en-US" sz="2400" b="1" dirty="0">
                <a:solidFill>
                  <a:srgbClr val="C00000"/>
                </a:solidFill>
                <a:latin typeface="Century" panose="02040604050505020304" pitchFamily="18" charset="0"/>
              </a:rPr>
              <a:t>R</a:t>
            </a:r>
            <a:r>
              <a:rPr lang="en-US" sz="2400" b="1" dirty="0" smtClean="0">
                <a:solidFill>
                  <a:srgbClr val="C00000"/>
                </a:solidFill>
                <a:latin typeface="Century" panose="02040604050505020304" pitchFamily="18" charset="0"/>
              </a:rPr>
              <a:t>eading</a:t>
            </a:r>
            <a:r>
              <a:rPr lang="en-US" sz="2400" b="1" dirty="0">
                <a:solidFill>
                  <a:srgbClr val="C00000"/>
                </a:solidFill>
                <a:latin typeface="Century" panose="02040604050505020304" pitchFamily="18" charset="0"/>
              </a:rPr>
              <a:t>, </a:t>
            </a:r>
            <a:r>
              <a:rPr lang="en-US" sz="2400" b="1" dirty="0" smtClean="0">
                <a:solidFill>
                  <a:srgbClr val="C00000"/>
                </a:solidFill>
                <a:latin typeface="Century" panose="02040604050505020304" pitchFamily="18" charset="0"/>
              </a:rPr>
              <a:t>Writing</a:t>
            </a:r>
            <a:r>
              <a:rPr lang="en-US" sz="2400" b="1" dirty="0">
                <a:solidFill>
                  <a:srgbClr val="C00000"/>
                </a:solidFill>
                <a:latin typeface="Century" panose="02040604050505020304" pitchFamily="18" charset="0"/>
              </a:rPr>
              <a:t>, and </a:t>
            </a:r>
            <a:r>
              <a:rPr lang="en-US" sz="2400" b="1" dirty="0" smtClean="0">
                <a:solidFill>
                  <a:srgbClr val="C00000"/>
                </a:solidFill>
                <a:latin typeface="Century" panose="02040604050505020304" pitchFamily="18" charset="0"/>
              </a:rPr>
              <a:t>Executing</a:t>
            </a:r>
            <a:r>
              <a:rPr lang="en-US" sz="2400" b="1" dirty="0">
                <a:solidFill>
                  <a:srgbClr val="C00000"/>
                </a:solidFill>
                <a:latin typeface="Century" panose="02040604050505020304" pitchFamily="18" charset="0"/>
              </a:rPr>
              <a:t>. </a:t>
            </a:r>
          </a:p>
          <a:p>
            <a:pPr marL="531813"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The permissions differ by the user as well as collections of users called groups.</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18</a:t>
            </a:fld>
            <a:r>
              <a:rPr lang="en-US" dirty="0"/>
              <a:t> of 42</a:t>
            </a:r>
          </a:p>
        </p:txBody>
      </p:sp>
      <p:pic>
        <p:nvPicPr>
          <p:cNvPr id="7" name="Picture 6">
            <a:extLst>
              <a:ext uri="{FF2B5EF4-FFF2-40B4-BE49-F238E27FC236}">
                <a16:creationId xmlns:a16="http://schemas.microsoft.com/office/drawing/2014/main" id="{915315CF-1EF2-0F6B-F6DC-458F7A5A50C4}"/>
              </a:ext>
            </a:extLst>
          </p:cNvPr>
          <p:cNvPicPr>
            <a:picLocks noChangeAspect="1"/>
          </p:cNvPicPr>
          <p:nvPr/>
        </p:nvPicPr>
        <p:blipFill>
          <a:blip r:embed="rId7"/>
          <a:stretch>
            <a:fillRect/>
          </a:stretch>
        </p:blipFill>
        <p:spPr>
          <a:xfrm>
            <a:off x="8163729" y="1121434"/>
            <a:ext cx="4028271" cy="5124958"/>
          </a:xfrm>
          <a:prstGeom prst="rect">
            <a:avLst/>
          </a:prstGeom>
        </p:spPr>
      </p:pic>
    </p:spTree>
    <p:extLst>
      <p:ext uri="{BB962C8B-B14F-4D97-AF65-F5344CB8AC3E}">
        <p14:creationId xmlns:p14="http://schemas.microsoft.com/office/powerpoint/2010/main" val="1265879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Century" panose="02040604050505020304" pitchFamily="18" charset="0"/>
              </a:rPr>
              <a:t>Filesystems</a:t>
            </a:r>
          </a:p>
        </p:txBody>
      </p:sp>
      <p:graphicFrame>
        <p:nvGraphicFramePr>
          <p:cNvPr id="6" name="Diagram 5"/>
          <p:cNvGraphicFramePr/>
          <p:nvPr/>
        </p:nvGraphicFramePr>
        <p:xfrm>
          <a:off x="1105469" y="1433016"/>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1588417" y="1958452"/>
            <a:ext cx="9384381" cy="4626908"/>
          </a:xfrm>
          <a:prstGeom prst="rect">
            <a:avLst/>
          </a:prstGeom>
        </p:spPr>
        <p:txBody>
          <a:bodyPr wrap="square">
            <a:spAutoFit/>
          </a:bodyPr>
          <a:lstStyle/>
          <a:p>
            <a:pPr marL="531813"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In Unix operating systems, the permissions for a file are represented using a line of 10 characters. The first character can either be </a:t>
            </a:r>
            <a:r>
              <a:rPr lang="en-US" sz="2400" b="1" dirty="0">
                <a:solidFill>
                  <a:srgbClr val="FF0000"/>
                </a:solidFill>
                <a:latin typeface="Century" panose="02040604050505020304" pitchFamily="18" charset="0"/>
              </a:rPr>
              <a:t>- </a:t>
            </a:r>
            <a:r>
              <a:rPr lang="en-US" sz="2400" dirty="0">
                <a:latin typeface="Century" panose="02040604050505020304" pitchFamily="18" charset="0"/>
              </a:rPr>
              <a:t>for a file or </a:t>
            </a:r>
            <a:r>
              <a:rPr lang="en-US" sz="2400" b="1" dirty="0">
                <a:solidFill>
                  <a:srgbClr val="FF0000"/>
                </a:solidFill>
                <a:latin typeface="Century" panose="02040604050505020304" pitchFamily="18" charset="0"/>
              </a:rPr>
              <a:t>d</a:t>
            </a:r>
            <a:r>
              <a:rPr lang="en-US" sz="2400" dirty="0">
                <a:latin typeface="Century" panose="02040604050505020304" pitchFamily="18" charset="0"/>
              </a:rPr>
              <a:t> for a directory. The other 9 characters are separated into three equal parts called triads.</a:t>
            </a:r>
          </a:p>
          <a:p>
            <a:pPr marL="531813"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Each of these three characters within a triad are flags indicating a permission</a:t>
            </a:r>
            <a:r>
              <a:rPr lang="en-US" sz="2400" dirty="0" smtClean="0">
                <a:latin typeface="Century" panose="02040604050505020304" pitchFamily="18" charset="0"/>
              </a:rPr>
              <a:t>.</a:t>
            </a:r>
          </a:p>
          <a:p>
            <a:pPr marL="531813" indent="-228600" algn="just" defTabSz="914400">
              <a:lnSpc>
                <a:spcPct val="150000"/>
              </a:lnSpc>
              <a:spcBef>
                <a:spcPts val="400"/>
              </a:spcBef>
              <a:buClr>
                <a:srgbClr val="3278B8"/>
              </a:buClr>
              <a:buFont typeface="Wingdings" panose="05000000000000000000" pitchFamily="2" charset="2"/>
              <a:buChar char="§"/>
            </a:pPr>
            <a:r>
              <a:rPr lang="en-US" sz="2400" dirty="0" smtClean="0">
                <a:latin typeface="Century" panose="02040604050505020304" pitchFamily="18" charset="0"/>
              </a:rPr>
              <a:t> </a:t>
            </a:r>
            <a:r>
              <a:rPr lang="en-US" sz="2400" b="1" dirty="0">
                <a:solidFill>
                  <a:srgbClr val="FF0000"/>
                </a:solidFill>
                <a:latin typeface="Century" panose="02040604050505020304" pitchFamily="18" charset="0"/>
              </a:rPr>
              <a:t>r</a:t>
            </a:r>
            <a:r>
              <a:rPr lang="en-US" sz="2400" dirty="0">
                <a:solidFill>
                  <a:srgbClr val="FF0000"/>
                </a:solidFill>
                <a:latin typeface="Century" panose="02040604050505020304" pitchFamily="18" charset="0"/>
              </a:rPr>
              <a:t> </a:t>
            </a:r>
            <a:r>
              <a:rPr lang="en-US" sz="2400" dirty="0">
                <a:latin typeface="Century" panose="02040604050505020304" pitchFamily="18" charset="0"/>
              </a:rPr>
              <a:t>means that the file is readable, </a:t>
            </a:r>
            <a:r>
              <a:rPr lang="en-US" sz="2400" b="1" dirty="0">
                <a:solidFill>
                  <a:srgbClr val="FF0000"/>
                </a:solidFill>
                <a:latin typeface="Century" panose="02040604050505020304" pitchFamily="18" charset="0"/>
              </a:rPr>
              <a:t>w</a:t>
            </a:r>
            <a:r>
              <a:rPr lang="en-US" sz="2400" dirty="0">
                <a:latin typeface="Century" panose="02040604050505020304" pitchFamily="18" charset="0"/>
              </a:rPr>
              <a:t> means that the file is writable, and </a:t>
            </a:r>
            <a:r>
              <a:rPr lang="en-US" sz="2400" b="1" dirty="0">
                <a:solidFill>
                  <a:srgbClr val="FF0000"/>
                </a:solidFill>
                <a:latin typeface="Century" panose="02040604050505020304" pitchFamily="18" charset="0"/>
              </a:rPr>
              <a:t>x</a:t>
            </a:r>
            <a:r>
              <a:rPr lang="en-US" sz="2400" dirty="0">
                <a:latin typeface="Century" panose="02040604050505020304" pitchFamily="18" charset="0"/>
              </a:rPr>
              <a:t> means that the file is executable.</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19</a:t>
            </a:fld>
            <a:r>
              <a:rPr lang="en-US" dirty="0"/>
              <a:t> of 42</a:t>
            </a:r>
          </a:p>
        </p:txBody>
      </p:sp>
    </p:spTree>
    <p:extLst>
      <p:ext uri="{BB962C8B-B14F-4D97-AF65-F5344CB8AC3E}">
        <p14:creationId xmlns:p14="http://schemas.microsoft.com/office/powerpoint/2010/main" val="2811740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1800" dirty="0">
                <a:latin typeface="Century" panose="02040604050505020304" pitchFamily="18" charset="0"/>
              </a:rPr>
              <a:t>By Completing this chapter, you should be able to:</a:t>
            </a:r>
          </a:p>
          <a:p>
            <a:pPr marL="627063" algn="just">
              <a:lnSpc>
                <a:spcPct val="150000"/>
              </a:lnSpc>
              <a:buClr>
                <a:srgbClr val="3278B8"/>
              </a:buClr>
              <a:buFont typeface="Wingdings" panose="05000000000000000000" pitchFamily="2" charset="2"/>
              <a:buChar char="§"/>
            </a:pPr>
            <a:r>
              <a:rPr lang="en-US" sz="1800" dirty="0">
                <a:latin typeface="Century" panose="02040604050505020304" pitchFamily="18" charset="0"/>
              </a:rPr>
              <a:t>Understand the basics of operating systems.</a:t>
            </a:r>
          </a:p>
          <a:p>
            <a:pPr marL="627063" algn="just">
              <a:lnSpc>
                <a:spcPct val="150000"/>
              </a:lnSpc>
              <a:buClr>
                <a:srgbClr val="3278B8"/>
              </a:buClr>
              <a:buFont typeface="Wingdings" panose="05000000000000000000" pitchFamily="2" charset="2"/>
              <a:buChar char="§"/>
            </a:pPr>
            <a:r>
              <a:rPr lang="en-US" sz="1800" dirty="0">
                <a:latin typeface="Century" panose="02040604050505020304" pitchFamily="18" charset="0"/>
              </a:rPr>
              <a:t>Understand the main functions of an OS.</a:t>
            </a:r>
          </a:p>
          <a:p>
            <a:pPr marL="627063" algn="just">
              <a:lnSpc>
                <a:spcPct val="150000"/>
              </a:lnSpc>
              <a:buClr>
                <a:srgbClr val="3278B8"/>
              </a:buClr>
              <a:buFont typeface="Wingdings" panose="05000000000000000000" pitchFamily="2" charset="2"/>
              <a:buChar char="§"/>
            </a:pPr>
            <a:r>
              <a:rPr lang="en-US" sz="1800" dirty="0">
                <a:latin typeface="Century" panose="02040604050505020304" pitchFamily="18" charset="0"/>
              </a:rPr>
              <a:t>Define the term Filesystem and identify the file  metadata, permissions, and attributes.</a:t>
            </a:r>
          </a:p>
          <a:p>
            <a:pPr marL="627063" algn="just">
              <a:lnSpc>
                <a:spcPct val="150000"/>
              </a:lnSpc>
              <a:buClr>
                <a:srgbClr val="3278B8"/>
              </a:buClr>
              <a:buFont typeface="Wingdings" panose="05000000000000000000" pitchFamily="2" charset="2"/>
              <a:buChar char="§"/>
            </a:pPr>
            <a:r>
              <a:rPr lang="en-AU" sz="1800" b="0" i="0" dirty="0">
                <a:latin typeface="Century" panose="02040604050505020304" pitchFamily="18" charset="0"/>
              </a:rPr>
              <a:t>Understand the file and directory </a:t>
            </a:r>
            <a:r>
              <a:rPr lang="en-AU" sz="1800" dirty="0">
                <a:latin typeface="Century" panose="02040604050505020304" pitchFamily="18" charset="0"/>
              </a:rPr>
              <a:t>o</a:t>
            </a:r>
            <a:r>
              <a:rPr lang="en-AU" sz="1800" b="0" i="0" dirty="0">
                <a:latin typeface="Century" panose="02040604050505020304" pitchFamily="18" charset="0"/>
              </a:rPr>
              <a:t>perations.</a:t>
            </a:r>
          </a:p>
          <a:p>
            <a:pPr marL="627063" algn="just">
              <a:lnSpc>
                <a:spcPct val="150000"/>
              </a:lnSpc>
              <a:buClr>
                <a:srgbClr val="3278B8"/>
              </a:buClr>
              <a:buFont typeface="Wingdings" panose="05000000000000000000" pitchFamily="2" charset="2"/>
              <a:buChar char="§"/>
            </a:pPr>
            <a:r>
              <a:rPr lang="en-AU" sz="1800" dirty="0">
                <a:latin typeface="Century" panose="02040604050505020304" pitchFamily="18" charset="0"/>
              </a:rPr>
              <a:t>Understand the </a:t>
            </a:r>
            <a:r>
              <a:rPr lang="en-AU" sz="1800" b="0" i="0" dirty="0">
                <a:effectLst/>
                <a:latin typeface="Century" panose="02040604050505020304" pitchFamily="18" charset="0"/>
              </a:rPr>
              <a:t>hardware representation of data.</a:t>
            </a:r>
          </a:p>
          <a:p>
            <a:pPr marL="627063" algn="just">
              <a:lnSpc>
                <a:spcPct val="150000"/>
              </a:lnSpc>
              <a:buClr>
                <a:srgbClr val="3278B8"/>
              </a:buClr>
              <a:buFont typeface="Wingdings" panose="05000000000000000000" pitchFamily="2" charset="2"/>
              <a:buChar char="§"/>
            </a:pPr>
            <a:r>
              <a:rPr lang="en-US" sz="1800" dirty="0">
                <a:latin typeface="Century" panose="02040604050505020304" pitchFamily="18" charset="0"/>
              </a:rPr>
              <a:t>Define the term application and distinguish between the main types of applications.</a:t>
            </a:r>
          </a:p>
          <a:p>
            <a:pPr marL="627063" algn="just">
              <a:lnSpc>
                <a:spcPct val="150000"/>
              </a:lnSpc>
              <a:buClr>
                <a:srgbClr val="3278B8"/>
              </a:buClr>
              <a:buFont typeface="Wingdings" panose="05000000000000000000" pitchFamily="2" charset="2"/>
              <a:buChar char="§"/>
            </a:pPr>
            <a:r>
              <a:rPr lang="en-US" sz="1800" dirty="0">
                <a:latin typeface="Century" panose="02040604050505020304" pitchFamily="18" charset="0"/>
              </a:rPr>
              <a:t>Understand the basics of software installation.</a:t>
            </a:r>
          </a:p>
          <a:p>
            <a:pPr marL="627063" algn="just">
              <a:lnSpc>
                <a:spcPct val="150000"/>
              </a:lnSpc>
              <a:buClr>
                <a:srgbClr val="3278B8"/>
              </a:buClr>
              <a:buFont typeface="Wingdings" panose="05000000000000000000" pitchFamily="2" charset="2"/>
              <a:buChar char="§"/>
            </a:pPr>
            <a:endParaRPr lang="en-US" sz="1800" dirty="0">
              <a:latin typeface="Century" panose="02040604050505020304" pitchFamily="18" charset="0"/>
            </a:endParaRPr>
          </a:p>
          <a:p>
            <a:pPr marL="627063" algn="just">
              <a:lnSpc>
                <a:spcPct val="150000"/>
              </a:lnSpc>
              <a:buClr>
                <a:srgbClr val="3278B8"/>
              </a:buClr>
              <a:buFont typeface="Wingdings" panose="05000000000000000000" pitchFamily="2" charset="2"/>
              <a:buChar char="§"/>
            </a:pPr>
            <a:endParaRPr lang="en-US" sz="1800" dirty="0">
              <a:latin typeface="Century" panose="02040604050505020304" pitchFamily="18" charset="0"/>
            </a:endParaRPr>
          </a:p>
          <a:p>
            <a:pPr marL="627063" algn="just">
              <a:lnSpc>
                <a:spcPct val="150000"/>
              </a:lnSpc>
              <a:buClr>
                <a:srgbClr val="3278B8"/>
              </a:buClr>
              <a:buFont typeface="Wingdings" panose="05000000000000000000" pitchFamily="2" charset="2"/>
              <a:buChar char="§"/>
            </a:pPr>
            <a:endParaRPr lang="en-US" sz="1800" dirty="0">
              <a:latin typeface="Century" panose="02040604050505020304" pitchFamily="18" charset="0"/>
            </a:endParaRPr>
          </a:p>
          <a:p>
            <a:pPr marL="627063" algn="just">
              <a:lnSpc>
                <a:spcPct val="150000"/>
              </a:lnSpc>
              <a:buClr>
                <a:srgbClr val="3278B8"/>
              </a:buClr>
              <a:buFont typeface="Wingdings" panose="05000000000000000000" pitchFamily="2" charset="2"/>
              <a:buChar char="§"/>
            </a:pPr>
            <a:endParaRPr lang="en-US" sz="1800" dirty="0">
              <a:latin typeface="Century" panose="02040604050505020304" pitchFamily="18" charset="0"/>
            </a:endParaRPr>
          </a:p>
          <a:p>
            <a:pPr marL="627063" algn="just">
              <a:lnSpc>
                <a:spcPct val="150000"/>
              </a:lnSpc>
              <a:buClr>
                <a:srgbClr val="3278B8"/>
              </a:buClr>
              <a:buFont typeface="Wingdings" panose="05000000000000000000" pitchFamily="2" charset="2"/>
              <a:buChar char="§"/>
            </a:pPr>
            <a:endParaRPr lang="en-US" sz="1800" dirty="0">
              <a:latin typeface="Century" panose="02040604050505020304" pitchFamily="18" charset="0"/>
            </a:endParaRPr>
          </a:p>
          <a:p>
            <a:pPr algn="just"/>
            <a:endParaRPr lang="en-US" sz="1800" dirty="0">
              <a:latin typeface="Century" panose="02040604050505020304" pitchFamily="18" charset="0"/>
            </a:endParaRP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Chapter Objectives</a:t>
            </a:r>
            <a:endParaRPr lang="en-US" sz="1200" dirty="0">
              <a:latin typeface="Century" panose="02040604050505020304" pitchFamily="18" charset="0"/>
            </a:endParaRPr>
          </a:p>
        </p:txBody>
      </p:sp>
      <p:sp>
        <p:nvSpPr>
          <p:cNvPr id="4" name="Slide Number Placeholder 3"/>
          <p:cNvSpPr>
            <a:spLocks noGrp="1"/>
          </p:cNvSpPr>
          <p:nvPr>
            <p:ph type="sldNum" sz="quarter" idx="12"/>
          </p:nvPr>
        </p:nvSpPr>
        <p:spPr/>
        <p:txBody>
          <a:bodyPr/>
          <a:lstStyle/>
          <a:p>
            <a:r>
              <a:rPr lang="en-US" dirty="0"/>
              <a:t>Slide </a:t>
            </a:r>
            <a:fld id="{4FAB73BC-B049-4115-A692-8D63A059BFB8}" type="slidenum">
              <a:rPr lang="en-US" smtClean="0"/>
              <a:pPr/>
              <a:t>2</a:t>
            </a:fld>
            <a:r>
              <a:rPr lang="en-US" dirty="0"/>
              <a:t> of 42</a:t>
            </a:r>
          </a:p>
        </p:txBody>
      </p:sp>
    </p:spTree>
    <p:extLst>
      <p:ext uri="{BB962C8B-B14F-4D97-AF65-F5344CB8AC3E}">
        <p14:creationId xmlns:p14="http://schemas.microsoft.com/office/powerpoint/2010/main" val="726669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20</a:t>
            </a:fld>
            <a:endParaRPr lang="en-US" dirty="0"/>
          </a:p>
        </p:txBody>
      </p:sp>
      <p:pic>
        <p:nvPicPr>
          <p:cNvPr id="3" name="Picture 2">
            <a:extLst>
              <a:ext uri="{FF2B5EF4-FFF2-40B4-BE49-F238E27FC236}">
                <a16:creationId xmlns:a16="http://schemas.microsoft.com/office/drawing/2014/main" id="{72229F15-C31C-0DF2-62CD-F0A9544B880F}"/>
              </a:ext>
            </a:extLst>
          </p:cNvPr>
          <p:cNvPicPr>
            <a:picLocks noChangeAspect="1"/>
          </p:cNvPicPr>
          <p:nvPr/>
        </p:nvPicPr>
        <p:blipFill>
          <a:blip r:embed="rId2"/>
          <a:stretch>
            <a:fillRect/>
          </a:stretch>
        </p:blipFill>
        <p:spPr>
          <a:xfrm>
            <a:off x="2231137" y="1067616"/>
            <a:ext cx="6803136" cy="4211520"/>
          </a:xfrm>
          <a:prstGeom prst="rect">
            <a:avLst/>
          </a:prstGeom>
        </p:spPr>
      </p:pic>
    </p:spTree>
    <p:extLst>
      <p:ext uri="{BB962C8B-B14F-4D97-AF65-F5344CB8AC3E}">
        <p14:creationId xmlns:p14="http://schemas.microsoft.com/office/powerpoint/2010/main" val="4157240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p>
        </p:txBody>
      </p:sp>
      <p:graphicFrame>
        <p:nvGraphicFramePr>
          <p:cNvPr id="6" name="Diagram 5"/>
          <p:cNvGraphicFramePr/>
          <p:nvPr/>
        </p:nvGraphicFramePr>
        <p:xfrm>
          <a:off x="1105469" y="1433016"/>
          <a:ext cx="9867329" cy="832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1588417" y="1958452"/>
            <a:ext cx="9384381" cy="4575612"/>
          </a:xfrm>
          <a:prstGeom prst="rect">
            <a:avLst/>
          </a:prstGeom>
        </p:spPr>
        <p:txBody>
          <a:bodyPr wrap="square">
            <a:spAutoFit/>
          </a:bodyPr>
          <a:lstStyle/>
          <a:p>
            <a:pPr marL="531813"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The first triad containing the first three characters contains the permissions for the </a:t>
            </a:r>
            <a:r>
              <a:rPr lang="en-US" sz="2400" dirty="0">
                <a:solidFill>
                  <a:srgbClr val="C00000"/>
                </a:solidFill>
                <a:latin typeface="Century" panose="02040604050505020304" pitchFamily="18" charset="0"/>
              </a:rPr>
              <a:t>owner,</a:t>
            </a:r>
            <a:r>
              <a:rPr lang="en-US" sz="2400" dirty="0">
                <a:latin typeface="Century" panose="02040604050505020304" pitchFamily="18" charset="0"/>
              </a:rPr>
              <a:t> the second triad contains the permissions for </a:t>
            </a:r>
            <a:r>
              <a:rPr lang="en-US" sz="2400" dirty="0">
                <a:solidFill>
                  <a:srgbClr val="C00000"/>
                </a:solidFill>
                <a:latin typeface="Century" panose="02040604050505020304" pitchFamily="18" charset="0"/>
              </a:rPr>
              <a:t>the group</a:t>
            </a:r>
            <a:r>
              <a:rPr lang="en-US" sz="2400" dirty="0">
                <a:latin typeface="Century" panose="02040604050505020304" pitchFamily="18" charset="0"/>
              </a:rPr>
              <a:t>, and the third triad contains the permissions for any other </a:t>
            </a:r>
            <a:r>
              <a:rPr lang="en-US" sz="2400" dirty="0">
                <a:solidFill>
                  <a:srgbClr val="C00000"/>
                </a:solidFill>
                <a:latin typeface="Century" panose="02040604050505020304" pitchFamily="18" charset="0"/>
              </a:rPr>
              <a:t>user outside of </a:t>
            </a:r>
            <a:r>
              <a:rPr lang="en-US" sz="2400" dirty="0">
                <a:latin typeface="Century" panose="02040604050505020304" pitchFamily="18" charset="0"/>
              </a:rPr>
              <a:t>this.</a:t>
            </a:r>
          </a:p>
          <a:p>
            <a:pPr marL="531813"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Each of these three characters within a triad are flags indicating a permission. </a:t>
            </a:r>
            <a:r>
              <a:rPr lang="en-US" sz="2400" dirty="0">
                <a:solidFill>
                  <a:srgbClr val="C00000"/>
                </a:solidFill>
                <a:latin typeface="Century" panose="02040604050505020304" pitchFamily="18" charset="0"/>
              </a:rPr>
              <a:t>r means that the file is readable</a:t>
            </a:r>
            <a:r>
              <a:rPr lang="en-US" sz="2400" dirty="0">
                <a:latin typeface="Century" panose="02040604050505020304" pitchFamily="18" charset="0"/>
              </a:rPr>
              <a:t>, w means that the file is </a:t>
            </a:r>
            <a:r>
              <a:rPr lang="en-US" sz="2400" dirty="0">
                <a:solidFill>
                  <a:srgbClr val="C00000"/>
                </a:solidFill>
                <a:latin typeface="Century" panose="02040604050505020304" pitchFamily="18" charset="0"/>
              </a:rPr>
              <a:t>writable</a:t>
            </a:r>
            <a:r>
              <a:rPr lang="en-US" sz="2400" dirty="0">
                <a:latin typeface="Century" panose="02040604050505020304" pitchFamily="18" charset="0"/>
              </a:rPr>
              <a:t>, and x means that the file is </a:t>
            </a:r>
            <a:r>
              <a:rPr lang="en-US" sz="2400" dirty="0">
                <a:solidFill>
                  <a:srgbClr val="C00000"/>
                </a:solidFill>
                <a:latin typeface="Century" panose="02040604050505020304" pitchFamily="18" charset="0"/>
              </a:rPr>
              <a:t>executable.</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21</a:t>
            </a:fld>
            <a:r>
              <a:rPr lang="en-US" dirty="0"/>
              <a:t> of 42</a:t>
            </a:r>
          </a:p>
        </p:txBody>
      </p:sp>
    </p:spTree>
    <p:extLst>
      <p:ext uri="{BB962C8B-B14F-4D97-AF65-F5344CB8AC3E}">
        <p14:creationId xmlns:p14="http://schemas.microsoft.com/office/powerpoint/2010/main" val="231366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6755"/>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p>
        </p:txBody>
      </p:sp>
      <p:graphicFrame>
        <p:nvGraphicFramePr>
          <p:cNvPr id="6" name="Diagram 5"/>
          <p:cNvGraphicFramePr/>
          <p:nvPr>
            <p:extLst>
              <p:ext uri="{D42A27DB-BD31-4B8C-83A1-F6EECF244321}">
                <p14:modId xmlns:p14="http://schemas.microsoft.com/office/powerpoint/2010/main" val="675920564"/>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984737" y="1958452"/>
            <a:ext cx="7033847" cy="4626908"/>
          </a:xfrm>
          <a:prstGeom prst="rect">
            <a:avLst/>
          </a:prstGeom>
        </p:spPr>
        <p:txBody>
          <a:bodyPr wrap="square">
            <a:spAutoFit/>
          </a:bodyPr>
          <a:lstStyle/>
          <a:p>
            <a:pPr marL="531813"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To the right is a directory from a Linux operating system showing the permissions for a variety of files:</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For apple, -</a:t>
            </a:r>
            <a:r>
              <a:rPr lang="en-US" sz="2400" dirty="0" err="1">
                <a:latin typeface="Century" panose="02040604050505020304" pitchFamily="18" charset="0"/>
              </a:rPr>
              <a:t>rw</a:t>
            </a:r>
            <a:r>
              <a:rPr lang="en-US" sz="2400" dirty="0">
                <a:latin typeface="Century" panose="02040604050505020304" pitchFamily="18" charset="0"/>
              </a:rPr>
              <a:t>------- means that the file is readable and writable for only the owner.</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For </a:t>
            </a:r>
            <a:r>
              <a:rPr lang="en-US" sz="2400" dirty="0">
                <a:solidFill>
                  <a:srgbClr val="C00000"/>
                </a:solidFill>
                <a:latin typeface="Century" panose="02040604050505020304" pitchFamily="18" charset="0"/>
              </a:rPr>
              <a:t>banana,</a:t>
            </a:r>
            <a:r>
              <a:rPr lang="en-US" sz="2400" dirty="0">
                <a:latin typeface="Century" panose="02040604050505020304" pitchFamily="18" charset="0"/>
              </a:rPr>
              <a:t> -</a:t>
            </a:r>
            <a:r>
              <a:rPr lang="en-US" sz="2400" dirty="0" err="1">
                <a:latin typeface="Century" panose="02040604050505020304" pitchFamily="18" charset="0"/>
              </a:rPr>
              <a:t>rw-rw-rw</a:t>
            </a:r>
            <a:r>
              <a:rPr lang="en-US" sz="2400" dirty="0">
                <a:latin typeface="Century" panose="02040604050505020304" pitchFamily="18" charset="0"/>
              </a:rPr>
              <a:t>- means that the file is readable and writable for all users on the system. </a:t>
            </a:r>
            <a:r>
              <a:rPr lang="en-US" sz="2000" dirty="0">
                <a:solidFill>
                  <a:srgbClr val="C00000"/>
                </a:solidFill>
                <a:latin typeface="Century" panose="02040604050505020304" pitchFamily="18" charset="0"/>
              </a:rPr>
              <a:t>https://youtu.be/7hTasN9pSvI</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22</a:t>
            </a:fld>
            <a:r>
              <a:rPr lang="en-US" dirty="0"/>
              <a:t> of 42</a:t>
            </a:r>
          </a:p>
        </p:txBody>
      </p:sp>
      <p:pic>
        <p:nvPicPr>
          <p:cNvPr id="2" name="Picture 1">
            <a:extLst>
              <a:ext uri="{FF2B5EF4-FFF2-40B4-BE49-F238E27FC236}">
                <a16:creationId xmlns:a16="http://schemas.microsoft.com/office/drawing/2014/main" id="{72229F15-C31C-0DF2-62CD-F0A9544B880F}"/>
              </a:ext>
            </a:extLst>
          </p:cNvPr>
          <p:cNvPicPr>
            <a:picLocks noChangeAspect="1"/>
          </p:cNvPicPr>
          <p:nvPr/>
        </p:nvPicPr>
        <p:blipFill>
          <a:blip r:embed="rId7"/>
          <a:stretch>
            <a:fillRect/>
          </a:stretch>
        </p:blipFill>
        <p:spPr>
          <a:xfrm>
            <a:off x="8165121" y="2286816"/>
            <a:ext cx="3906299" cy="2826401"/>
          </a:xfrm>
          <a:prstGeom prst="rect">
            <a:avLst/>
          </a:prstGeom>
        </p:spPr>
      </p:pic>
    </p:spTree>
    <p:extLst>
      <p:ext uri="{BB962C8B-B14F-4D97-AF65-F5344CB8AC3E}">
        <p14:creationId xmlns:p14="http://schemas.microsoft.com/office/powerpoint/2010/main" val="3277244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p>
        </p:txBody>
      </p:sp>
      <p:graphicFrame>
        <p:nvGraphicFramePr>
          <p:cNvPr id="6" name="Diagram 5"/>
          <p:cNvGraphicFramePr/>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984737" y="1958452"/>
            <a:ext cx="7033847" cy="5180905"/>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For </a:t>
            </a:r>
            <a:r>
              <a:rPr lang="en-US" sz="2400" dirty="0">
                <a:solidFill>
                  <a:srgbClr val="C00000"/>
                </a:solidFill>
                <a:latin typeface="Century" panose="02040604050505020304" pitchFamily="18" charset="0"/>
              </a:rPr>
              <a:t>cranberry</a:t>
            </a:r>
            <a:r>
              <a:rPr lang="en-US" sz="2400" dirty="0">
                <a:latin typeface="Century" panose="02040604050505020304" pitchFamily="18" charset="0"/>
              </a:rPr>
              <a:t>, -</a:t>
            </a:r>
            <a:r>
              <a:rPr lang="en-US" sz="2400" dirty="0" err="1">
                <a:solidFill>
                  <a:srgbClr val="C00000"/>
                </a:solidFill>
                <a:latin typeface="Century" panose="02040604050505020304" pitchFamily="18" charset="0"/>
              </a:rPr>
              <a:t>rwx</a:t>
            </a:r>
            <a:r>
              <a:rPr lang="en-US" sz="2400" dirty="0" err="1">
                <a:solidFill>
                  <a:srgbClr val="00CCFF"/>
                </a:solidFill>
                <a:latin typeface="Century" panose="02040604050505020304" pitchFamily="18" charset="0"/>
              </a:rPr>
              <a:t>rwx</a:t>
            </a:r>
            <a:r>
              <a:rPr lang="en-US" sz="2400" dirty="0" err="1">
                <a:solidFill>
                  <a:schemeClr val="accent6">
                    <a:lumMod val="75000"/>
                  </a:schemeClr>
                </a:solidFill>
                <a:latin typeface="Century" panose="02040604050505020304" pitchFamily="18" charset="0"/>
              </a:rPr>
              <a:t>rwx</a:t>
            </a:r>
            <a:r>
              <a:rPr lang="en-US" sz="2400" dirty="0">
                <a:latin typeface="Century" panose="02040604050505020304" pitchFamily="18" charset="0"/>
              </a:rPr>
              <a:t> means that the file is readable, writable, and executable for all users on the system.</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For </a:t>
            </a:r>
            <a:r>
              <a:rPr lang="ar-JO" sz="2400" dirty="0" smtClean="0">
                <a:latin typeface="Century" panose="02040604050505020304" pitchFamily="18" charset="0"/>
              </a:rPr>
              <a:t>كمثرى</a:t>
            </a:r>
            <a:r>
              <a:rPr lang="en-US" sz="2400" dirty="0" smtClean="0">
                <a:solidFill>
                  <a:srgbClr val="C00000"/>
                </a:solidFill>
                <a:latin typeface="Century" panose="02040604050505020304" pitchFamily="18" charset="0"/>
              </a:rPr>
              <a:t>pear</a:t>
            </a:r>
            <a:r>
              <a:rPr lang="en-US" sz="2400" dirty="0">
                <a:solidFill>
                  <a:srgbClr val="C00000"/>
                </a:solidFill>
                <a:latin typeface="Century" panose="02040604050505020304" pitchFamily="18" charset="0"/>
              </a:rPr>
              <a:t>,</a:t>
            </a:r>
            <a:r>
              <a:rPr lang="en-US" sz="2400" dirty="0">
                <a:latin typeface="Century" panose="02040604050505020304" pitchFamily="18" charset="0"/>
              </a:rPr>
              <a:t> -</a:t>
            </a:r>
            <a:r>
              <a:rPr lang="en-US" sz="2400" dirty="0" err="1">
                <a:latin typeface="Century" panose="02040604050505020304" pitchFamily="18" charset="0"/>
              </a:rPr>
              <a:t>rw</a:t>
            </a:r>
            <a:r>
              <a:rPr lang="en-US" sz="2400" dirty="0">
                <a:latin typeface="Century" panose="02040604050505020304" pitchFamily="18" charset="0"/>
              </a:rPr>
              <a:t>-r--r-- means that the file is readable and writable for the owners, but only readable for everybody else.</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For </a:t>
            </a:r>
            <a:r>
              <a:rPr lang="en-US" sz="2400" dirty="0">
                <a:solidFill>
                  <a:srgbClr val="C00000"/>
                </a:solidFill>
                <a:latin typeface="Century" panose="02040604050505020304" pitchFamily="18" charset="0"/>
              </a:rPr>
              <a:t>raspberry,</a:t>
            </a:r>
            <a:r>
              <a:rPr lang="en-US" sz="2400" dirty="0">
                <a:latin typeface="Century" panose="02040604050505020304" pitchFamily="18" charset="0"/>
              </a:rPr>
              <a:t> -r--r--r-- means that the file is read </a:t>
            </a:r>
            <a:r>
              <a:rPr lang="en-US" sz="2400" dirty="0" smtClean="0">
                <a:latin typeface="Century" panose="02040604050505020304" pitchFamily="18" charset="0"/>
              </a:rPr>
              <a:t>only.</a:t>
            </a:r>
            <a:r>
              <a:rPr lang="ar-JO" sz="2400" dirty="0" smtClean="0">
                <a:latin typeface="Century" panose="02040604050505020304" pitchFamily="18" charset="0"/>
              </a:rPr>
              <a:t>توت العليق</a:t>
            </a:r>
            <a:endParaRPr lang="en-US" sz="24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23</a:t>
            </a:fld>
            <a:r>
              <a:rPr lang="en-US" dirty="0"/>
              <a:t> of 42</a:t>
            </a:r>
          </a:p>
        </p:txBody>
      </p:sp>
      <p:pic>
        <p:nvPicPr>
          <p:cNvPr id="2" name="Picture 1">
            <a:extLst>
              <a:ext uri="{FF2B5EF4-FFF2-40B4-BE49-F238E27FC236}">
                <a16:creationId xmlns:a16="http://schemas.microsoft.com/office/drawing/2014/main" id="{72229F15-C31C-0DF2-62CD-F0A9544B880F}"/>
              </a:ext>
            </a:extLst>
          </p:cNvPr>
          <p:cNvPicPr>
            <a:picLocks noChangeAspect="1"/>
          </p:cNvPicPr>
          <p:nvPr/>
        </p:nvPicPr>
        <p:blipFill>
          <a:blip r:embed="rId7"/>
          <a:stretch>
            <a:fillRect/>
          </a:stretch>
        </p:blipFill>
        <p:spPr>
          <a:xfrm>
            <a:off x="8165121" y="2286816"/>
            <a:ext cx="3906299" cy="2826401"/>
          </a:xfrm>
          <a:prstGeom prst="rect">
            <a:avLst/>
          </a:prstGeom>
        </p:spPr>
      </p:pic>
    </p:spTree>
    <p:extLst>
      <p:ext uri="{BB962C8B-B14F-4D97-AF65-F5344CB8AC3E}">
        <p14:creationId xmlns:p14="http://schemas.microsoft.com/office/powerpoint/2010/main" val="3654430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p>
        </p:txBody>
      </p:sp>
      <p:graphicFrame>
        <p:nvGraphicFramePr>
          <p:cNvPr id="6" name="Diagram 5"/>
          <p:cNvGraphicFramePr/>
          <p:nvPr>
            <p:extLst>
              <p:ext uri="{D42A27DB-BD31-4B8C-83A1-F6EECF244321}">
                <p14:modId xmlns:p14="http://schemas.microsoft.com/office/powerpoint/2010/main" val="376290672"/>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984737" y="1958452"/>
            <a:ext cx="9988061" cy="3477875"/>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Within a hard disk drive is a spinning platter with a thin magnetic coating</a:t>
            </a:r>
            <a:r>
              <a:rPr lang="en-US" sz="2000" dirty="0" smtClean="0">
                <a:latin typeface="Century" panose="02040604050505020304" pitchFamily="18" charset="0"/>
              </a:rPr>
              <a:t>.</a:t>
            </a:r>
          </a:p>
          <a:p>
            <a:pPr marL="989013" lvl="1" indent="-228600" algn="just" defTabSz="914400">
              <a:lnSpc>
                <a:spcPct val="150000"/>
              </a:lnSpc>
              <a:spcBef>
                <a:spcPts val="400"/>
              </a:spcBef>
              <a:buClr>
                <a:srgbClr val="3278B8"/>
              </a:buClr>
              <a:buFont typeface="Wingdings" panose="05000000000000000000" pitchFamily="2" charset="2"/>
              <a:buChar char="§"/>
            </a:pPr>
            <a:r>
              <a:rPr lang="en-US" sz="2000" dirty="0" smtClean="0">
                <a:latin typeface="Century" panose="02040604050505020304" pitchFamily="18" charset="0"/>
              </a:rPr>
              <a:t> </a:t>
            </a:r>
            <a:r>
              <a:rPr lang="en-US" sz="2000" dirty="0">
                <a:latin typeface="Century" panose="02040604050505020304" pitchFamily="18" charset="0"/>
              </a:rPr>
              <a:t>A pointy head that looks like a thin fountain pen moves over this platter to </a:t>
            </a:r>
            <a:r>
              <a:rPr lang="en-US" sz="2000" dirty="0" smtClean="0">
                <a:latin typeface="Century" panose="02040604050505020304" pitchFamily="18" charset="0"/>
              </a:rPr>
              <a:t>etch</a:t>
            </a:r>
            <a:r>
              <a:rPr lang="ar-JO" sz="2000" dirty="0" smtClean="0">
                <a:latin typeface="Century" panose="02040604050505020304" pitchFamily="18" charset="0"/>
              </a:rPr>
              <a:t>حفر </a:t>
            </a:r>
            <a:r>
              <a:rPr lang="en-US" sz="2000" dirty="0" smtClean="0">
                <a:latin typeface="Century" panose="02040604050505020304" pitchFamily="18" charset="0"/>
              </a:rPr>
              <a:t> </a:t>
            </a:r>
            <a:r>
              <a:rPr lang="en-US" sz="2000" dirty="0">
                <a:latin typeface="Century" panose="02040604050505020304" pitchFamily="18" charset="0"/>
              </a:rPr>
              <a:t>data into the platter by adjusting the direction of the magnetic field at an incredibly precise </a:t>
            </a:r>
            <a:r>
              <a:rPr lang="en-US" sz="2000" dirty="0" smtClean="0">
                <a:latin typeface="Century" panose="02040604050505020304" pitchFamily="18" charset="0"/>
              </a:rPr>
              <a:t>location.</a:t>
            </a:r>
            <a:r>
              <a:rPr lang="ar-JO" sz="2000" dirty="0" smtClean="0">
                <a:latin typeface="Century" panose="02040604050505020304" pitchFamily="18" charset="0"/>
              </a:rPr>
              <a:t>موقع دقيق</a:t>
            </a:r>
            <a:endParaRPr lang="en-US" sz="2000" dirty="0">
              <a:latin typeface="Century" panose="02040604050505020304" pitchFamily="18" charset="0"/>
            </a:endParaRPr>
          </a:p>
          <a:p>
            <a:pPr marL="989013" lvl="1"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The smallest </a:t>
            </a:r>
            <a:r>
              <a:rPr lang="en-US" sz="2000" dirty="0" smtClean="0">
                <a:latin typeface="Century" panose="02040604050505020304" pitchFamily="18" charset="0"/>
              </a:rPr>
              <a:t>chunk</a:t>
            </a:r>
            <a:r>
              <a:rPr lang="ar-JO" sz="2000" dirty="0" smtClean="0">
                <a:latin typeface="Century" panose="02040604050505020304" pitchFamily="18" charset="0"/>
              </a:rPr>
              <a:t>جزء </a:t>
            </a:r>
            <a:r>
              <a:rPr lang="en-US" sz="2000" dirty="0" smtClean="0">
                <a:latin typeface="Century" panose="02040604050505020304" pitchFamily="18" charset="0"/>
              </a:rPr>
              <a:t> </a:t>
            </a:r>
            <a:r>
              <a:rPr lang="en-US" sz="2000" dirty="0">
                <a:latin typeface="Century" panose="02040604050505020304" pitchFamily="18" charset="0"/>
              </a:rPr>
              <a:t>of this physical storage is called a sector.</a:t>
            </a:r>
          </a:p>
          <a:p>
            <a:pPr marL="989013" lvl="1" indent="-228600" algn="just" defTabSz="914400">
              <a:lnSpc>
                <a:spcPct val="150000"/>
              </a:lnSpc>
              <a:spcBef>
                <a:spcPts val="400"/>
              </a:spcBef>
              <a:buClr>
                <a:srgbClr val="3278B8"/>
              </a:buClr>
              <a:buFont typeface="Wingdings" panose="05000000000000000000" pitchFamily="2" charset="2"/>
              <a:buChar char="§"/>
            </a:pPr>
            <a:endParaRPr lang="en-US" sz="20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24</a:t>
            </a:fld>
            <a:r>
              <a:rPr lang="en-US" dirty="0"/>
              <a:t> of 42</a:t>
            </a:r>
          </a:p>
        </p:txBody>
      </p:sp>
      <p:sp>
        <p:nvSpPr>
          <p:cNvPr id="7" name="Rectangle 6"/>
          <p:cNvSpPr/>
          <p:nvPr/>
        </p:nvSpPr>
        <p:spPr>
          <a:xfrm>
            <a:off x="1438656" y="5434674"/>
            <a:ext cx="10172815" cy="923330"/>
          </a:xfrm>
          <a:prstGeom prst="rect">
            <a:avLst/>
          </a:prstGeom>
        </p:spPr>
        <p:txBody>
          <a:bodyPr wrap="square">
            <a:spAutoFit/>
          </a:bodyPr>
          <a:lstStyle/>
          <a:p>
            <a:pPr algn="r"/>
            <a:r>
              <a:rPr lang="en-US" dirty="0" err="1"/>
              <a:t>يوجد</a:t>
            </a:r>
            <a:r>
              <a:rPr lang="en-US" dirty="0"/>
              <a:t> </a:t>
            </a:r>
            <a:r>
              <a:rPr lang="en-US" dirty="0" err="1"/>
              <a:t>داخل</a:t>
            </a:r>
            <a:r>
              <a:rPr lang="en-US" dirty="0"/>
              <a:t> </a:t>
            </a:r>
            <a:r>
              <a:rPr lang="en-US" dirty="0" err="1"/>
              <a:t>محرك</a:t>
            </a:r>
            <a:r>
              <a:rPr lang="en-US" dirty="0"/>
              <a:t> الأقراص </a:t>
            </a:r>
            <a:r>
              <a:rPr lang="en-US" dirty="0" err="1"/>
              <a:t>الثابتة</a:t>
            </a:r>
            <a:r>
              <a:rPr lang="en-US" dirty="0"/>
              <a:t> </a:t>
            </a:r>
            <a:r>
              <a:rPr lang="en-US" dirty="0" err="1"/>
              <a:t>طبق</a:t>
            </a:r>
            <a:r>
              <a:rPr lang="en-US" dirty="0"/>
              <a:t> </a:t>
            </a:r>
            <a:r>
              <a:rPr lang="en-US" dirty="0" err="1"/>
              <a:t>دوار</a:t>
            </a:r>
            <a:r>
              <a:rPr lang="en-US" dirty="0"/>
              <a:t> بطبقة </a:t>
            </a:r>
            <a:r>
              <a:rPr lang="en-US" dirty="0" err="1"/>
              <a:t>مغناطيسية</a:t>
            </a:r>
            <a:r>
              <a:rPr lang="en-US" dirty="0"/>
              <a:t> </a:t>
            </a:r>
            <a:r>
              <a:rPr lang="en-US" dirty="0" err="1"/>
              <a:t>رقيقة</a:t>
            </a:r>
            <a:r>
              <a:rPr lang="en-US" dirty="0"/>
              <a:t>. </a:t>
            </a:r>
            <a:r>
              <a:rPr lang="en-US" dirty="0" err="1"/>
              <a:t>يتحرك</a:t>
            </a:r>
            <a:r>
              <a:rPr lang="en-US" dirty="0"/>
              <a:t> </a:t>
            </a:r>
            <a:r>
              <a:rPr lang="en-US" dirty="0" err="1"/>
              <a:t>رأس</a:t>
            </a:r>
            <a:r>
              <a:rPr lang="en-US" dirty="0"/>
              <a:t> </a:t>
            </a:r>
            <a:r>
              <a:rPr lang="en-US" dirty="0" err="1"/>
              <a:t>مدبب</a:t>
            </a:r>
            <a:r>
              <a:rPr lang="en-US" dirty="0"/>
              <a:t> </a:t>
            </a:r>
            <a:r>
              <a:rPr lang="en-US" dirty="0" err="1"/>
              <a:t>يشبه</a:t>
            </a:r>
            <a:r>
              <a:rPr lang="en-US" dirty="0"/>
              <a:t> </a:t>
            </a:r>
            <a:r>
              <a:rPr lang="en-US" dirty="0" err="1"/>
              <a:t>قلم</a:t>
            </a:r>
            <a:r>
              <a:rPr lang="en-US" dirty="0"/>
              <a:t> </a:t>
            </a:r>
            <a:r>
              <a:rPr lang="en-US" dirty="0" err="1"/>
              <a:t>حبر</a:t>
            </a:r>
            <a:r>
              <a:rPr lang="en-US" dirty="0"/>
              <a:t> </a:t>
            </a:r>
            <a:r>
              <a:rPr lang="en-US" dirty="0" err="1"/>
              <a:t>رفيع</a:t>
            </a:r>
            <a:r>
              <a:rPr lang="en-US" dirty="0"/>
              <a:t> </a:t>
            </a:r>
            <a:r>
              <a:rPr lang="en-US" dirty="0" err="1"/>
              <a:t>فوق</a:t>
            </a:r>
            <a:r>
              <a:rPr lang="en-US" dirty="0"/>
              <a:t> هذا </a:t>
            </a:r>
            <a:r>
              <a:rPr lang="en-US" dirty="0" err="1"/>
              <a:t>الطبق</a:t>
            </a:r>
            <a:r>
              <a:rPr lang="en-US" dirty="0"/>
              <a:t> </a:t>
            </a:r>
            <a:r>
              <a:rPr lang="en-US" dirty="0" err="1"/>
              <a:t>لحفر</a:t>
            </a:r>
            <a:r>
              <a:rPr lang="en-US" dirty="0"/>
              <a:t> </a:t>
            </a:r>
            <a:r>
              <a:rPr lang="en-US" dirty="0" err="1" smtClean="0"/>
              <a:t>البيانات</a:t>
            </a:r>
            <a:endParaRPr lang="ar-JO" dirty="0" smtClean="0"/>
          </a:p>
          <a:p>
            <a:pPr algn="r"/>
            <a:r>
              <a:rPr lang="en-US" dirty="0" smtClean="0"/>
              <a:t> </a:t>
            </a:r>
            <a:r>
              <a:rPr lang="en-US" dirty="0" err="1"/>
              <a:t>في</a:t>
            </a:r>
            <a:r>
              <a:rPr lang="en-US" dirty="0"/>
              <a:t> </a:t>
            </a:r>
            <a:r>
              <a:rPr lang="en-US" dirty="0" err="1"/>
              <a:t>الطبق</a:t>
            </a:r>
            <a:r>
              <a:rPr lang="en-US" dirty="0"/>
              <a:t> </a:t>
            </a:r>
            <a:r>
              <a:rPr lang="en-US" dirty="0" err="1"/>
              <a:t>عن</a:t>
            </a:r>
            <a:r>
              <a:rPr lang="en-US" dirty="0"/>
              <a:t> </a:t>
            </a:r>
            <a:r>
              <a:rPr lang="en-US" dirty="0" err="1"/>
              <a:t>طريق</a:t>
            </a:r>
            <a:r>
              <a:rPr lang="en-US" dirty="0"/>
              <a:t> </a:t>
            </a:r>
            <a:r>
              <a:rPr lang="en-US" dirty="0" err="1"/>
              <a:t>ضبط</a:t>
            </a:r>
            <a:r>
              <a:rPr lang="en-US" dirty="0"/>
              <a:t> </a:t>
            </a:r>
            <a:r>
              <a:rPr lang="en-US" dirty="0" err="1"/>
              <a:t>اتجاه</a:t>
            </a:r>
            <a:r>
              <a:rPr lang="en-US" dirty="0"/>
              <a:t> </a:t>
            </a:r>
            <a:r>
              <a:rPr lang="en-US" dirty="0" err="1"/>
              <a:t>المجال</a:t>
            </a:r>
            <a:r>
              <a:rPr lang="en-US" dirty="0"/>
              <a:t> </a:t>
            </a:r>
            <a:r>
              <a:rPr lang="en-US" dirty="0" err="1"/>
              <a:t>المغناطيسي</a:t>
            </a:r>
            <a:r>
              <a:rPr lang="en-US" dirty="0"/>
              <a:t> </a:t>
            </a:r>
            <a:r>
              <a:rPr lang="en-US" dirty="0" err="1"/>
              <a:t>في</a:t>
            </a:r>
            <a:r>
              <a:rPr lang="en-US" dirty="0"/>
              <a:t> </a:t>
            </a:r>
            <a:r>
              <a:rPr lang="en-US" dirty="0" err="1"/>
              <a:t>موقع</a:t>
            </a:r>
            <a:r>
              <a:rPr lang="en-US" dirty="0"/>
              <a:t> </a:t>
            </a:r>
            <a:r>
              <a:rPr lang="en-US" dirty="0" err="1"/>
              <a:t>دقيق</a:t>
            </a:r>
            <a:r>
              <a:rPr lang="en-US" dirty="0"/>
              <a:t> </a:t>
            </a:r>
            <a:r>
              <a:rPr lang="en-US" dirty="0" err="1"/>
              <a:t>بشكل</a:t>
            </a:r>
            <a:r>
              <a:rPr lang="en-US" dirty="0"/>
              <a:t> </a:t>
            </a:r>
            <a:r>
              <a:rPr lang="en-US" dirty="0" err="1"/>
              <a:t>لا</a:t>
            </a:r>
            <a:r>
              <a:rPr lang="en-US" dirty="0"/>
              <a:t> يصدق.</a:t>
            </a:r>
          </a:p>
          <a:p>
            <a:pPr algn="r"/>
            <a:r>
              <a:rPr lang="en-US" dirty="0" err="1"/>
              <a:t>أصغر</a:t>
            </a:r>
            <a:r>
              <a:rPr lang="en-US" dirty="0"/>
              <a:t> </a:t>
            </a:r>
            <a:r>
              <a:rPr lang="en-US" dirty="0" err="1"/>
              <a:t>جزء</a:t>
            </a:r>
            <a:r>
              <a:rPr lang="en-US" dirty="0"/>
              <a:t> </a:t>
            </a:r>
            <a:r>
              <a:rPr lang="en-US" dirty="0" err="1"/>
              <a:t>من</a:t>
            </a:r>
            <a:r>
              <a:rPr lang="en-US" dirty="0"/>
              <a:t> هذا </a:t>
            </a:r>
            <a:r>
              <a:rPr lang="en-US" dirty="0" err="1"/>
              <a:t>التخزين</a:t>
            </a:r>
            <a:r>
              <a:rPr lang="en-US" dirty="0"/>
              <a:t> </a:t>
            </a:r>
            <a:r>
              <a:rPr lang="en-US" dirty="0" err="1"/>
              <a:t>المادي</a:t>
            </a:r>
            <a:r>
              <a:rPr lang="en-US" dirty="0"/>
              <a:t> </a:t>
            </a:r>
            <a:r>
              <a:rPr lang="en-US" dirty="0" err="1"/>
              <a:t>يسمى</a:t>
            </a:r>
            <a:r>
              <a:rPr lang="en-US" dirty="0"/>
              <a:t> </a:t>
            </a:r>
            <a:r>
              <a:rPr lang="en-US" dirty="0" err="1" smtClean="0"/>
              <a:t>قطاع</a:t>
            </a:r>
            <a:r>
              <a:rPr lang="en-US" dirty="0" smtClean="0"/>
              <a:t>.</a:t>
            </a:r>
            <a:endParaRPr lang="en-US" dirty="0"/>
          </a:p>
        </p:txBody>
      </p:sp>
    </p:spTree>
    <p:extLst>
      <p:ext uri="{BB962C8B-B14F-4D97-AF65-F5344CB8AC3E}">
        <p14:creationId xmlns:p14="http://schemas.microsoft.com/office/powerpoint/2010/main" val="167876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p>
        </p:txBody>
      </p:sp>
      <p:graphicFrame>
        <p:nvGraphicFramePr>
          <p:cNvPr id="6" name="Diagram 5"/>
          <p:cNvGraphicFramePr/>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679351" y="1956078"/>
            <a:ext cx="6597748" cy="4575612"/>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Smaller sectors require more information to </a:t>
            </a:r>
            <a:r>
              <a:rPr lang="en-US" sz="2400" dirty="0">
                <a:solidFill>
                  <a:srgbClr val="C00000"/>
                </a:solidFill>
                <a:latin typeface="Century" panose="02040604050505020304" pitchFamily="18" charset="0"/>
              </a:rPr>
              <a:t>index </a:t>
            </a:r>
            <a:r>
              <a:rPr lang="en-US" sz="2400" dirty="0">
                <a:latin typeface="Century" panose="02040604050505020304" pitchFamily="18" charset="0"/>
              </a:rPr>
              <a:t>the entire drive, like a </a:t>
            </a:r>
            <a:r>
              <a:rPr lang="en-US" sz="2400" dirty="0" smtClean="0">
                <a:latin typeface="Century" panose="02040604050505020304" pitchFamily="18" charset="0"/>
              </a:rPr>
              <a:t>librarian</a:t>
            </a:r>
            <a:r>
              <a:rPr lang="ar-JO" sz="2400" dirty="0" smtClean="0">
                <a:latin typeface="Century" panose="02040604050505020304" pitchFamily="18" charset="0"/>
              </a:rPr>
              <a:t>فهرسة</a:t>
            </a:r>
            <a:r>
              <a:rPr lang="en-US" sz="2400" dirty="0" smtClean="0">
                <a:latin typeface="Century" panose="02040604050505020304" pitchFamily="18" charset="0"/>
              </a:rPr>
              <a:t> </a:t>
            </a:r>
            <a:r>
              <a:rPr lang="en-US" sz="2400" dirty="0">
                <a:latin typeface="Century" panose="02040604050505020304" pitchFamily="18" charset="0"/>
              </a:rPr>
              <a:t>trying to organize millions of small </a:t>
            </a:r>
            <a:r>
              <a:rPr lang="en-US" sz="2400" dirty="0" smtClean="0">
                <a:latin typeface="Century" panose="02040604050505020304" pitchFamily="18" charset="0"/>
              </a:rPr>
              <a:t>pamphlets.</a:t>
            </a:r>
            <a:r>
              <a:rPr lang="ar-JO" sz="2400" dirty="0" smtClean="0">
                <a:latin typeface="Century" panose="02040604050505020304" pitchFamily="18" charset="0"/>
              </a:rPr>
              <a:t>كتيبات</a:t>
            </a:r>
            <a:endParaRPr lang="en-US" sz="2400" dirty="0" smtClean="0">
              <a:latin typeface="Century" panose="02040604050505020304" pitchFamily="18" charset="0"/>
            </a:endParaRP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smtClean="0">
                <a:latin typeface="Century" panose="02040604050505020304" pitchFamily="18" charset="0"/>
              </a:rPr>
              <a:t> </a:t>
            </a:r>
            <a:r>
              <a:rPr lang="en-US" sz="2400" dirty="0">
                <a:latin typeface="Century" panose="02040604050505020304" pitchFamily="18" charset="0"/>
              </a:rPr>
              <a:t>This </a:t>
            </a:r>
            <a:r>
              <a:rPr lang="en-US" sz="2400" dirty="0" smtClean="0">
                <a:latin typeface="Century" panose="02040604050505020304" pitchFamily="18" charset="0"/>
              </a:rPr>
              <a:t>ruins </a:t>
            </a:r>
            <a:r>
              <a:rPr lang="ar-JO" sz="2400" dirty="0" smtClean="0">
                <a:latin typeface="Century" panose="02040604050505020304" pitchFamily="18" charset="0"/>
              </a:rPr>
              <a:t>اثار</a:t>
            </a:r>
            <a:r>
              <a:rPr lang="en-US" sz="2400" dirty="0" smtClean="0">
                <a:latin typeface="Century" panose="02040604050505020304" pitchFamily="18" charset="0"/>
              </a:rPr>
              <a:t>performance </a:t>
            </a:r>
            <a:r>
              <a:rPr lang="en-US" sz="2400" dirty="0">
                <a:latin typeface="Century" panose="02040604050505020304" pitchFamily="18" charset="0"/>
              </a:rPr>
              <a:t>for finding files as well as creates substantial overhead for documenting the location and content of each sector.</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25</a:t>
            </a:fld>
            <a:r>
              <a:rPr lang="en-US" dirty="0"/>
              <a:t> of 42</a:t>
            </a:r>
          </a:p>
        </p:txBody>
      </p:sp>
      <p:pic>
        <p:nvPicPr>
          <p:cNvPr id="2" name="Picture 1">
            <a:extLst>
              <a:ext uri="{FF2B5EF4-FFF2-40B4-BE49-F238E27FC236}">
                <a16:creationId xmlns:a16="http://schemas.microsoft.com/office/drawing/2014/main" id="{04E42E1B-885F-05EE-D757-4409379B6CFF}"/>
              </a:ext>
            </a:extLst>
          </p:cNvPr>
          <p:cNvPicPr>
            <a:picLocks noChangeAspect="1"/>
          </p:cNvPicPr>
          <p:nvPr/>
        </p:nvPicPr>
        <p:blipFill>
          <a:blip r:embed="rId8"/>
          <a:stretch>
            <a:fillRect/>
          </a:stretch>
        </p:blipFill>
        <p:spPr>
          <a:xfrm>
            <a:off x="7427742" y="2649578"/>
            <a:ext cx="4467047" cy="3065182"/>
          </a:xfrm>
          <a:prstGeom prst="rect">
            <a:avLst/>
          </a:prstGeom>
        </p:spPr>
      </p:pic>
    </p:spTree>
    <p:extLst>
      <p:ext uri="{BB962C8B-B14F-4D97-AF65-F5344CB8AC3E}">
        <p14:creationId xmlns:p14="http://schemas.microsoft.com/office/powerpoint/2010/main" val="890598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p>
        </p:txBody>
      </p:sp>
      <p:graphicFrame>
        <p:nvGraphicFramePr>
          <p:cNvPr id="6" name="Diagram 5"/>
          <p:cNvGraphicFramePr/>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492369" y="1958452"/>
            <a:ext cx="10594162" cy="4557658"/>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100" dirty="0">
                <a:latin typeface="Century" panose="02040604050505020304" pitchFamily="18" charset="0"/>
              </a:rPr>
              <a:t>However, larger sector sizes also have drawbacks. For example, if saving a file that has a size of </a:t>
            </a:r>
            <a:r>
              <a:rPr lang="en-US" sz="2100" dirty="0">
                <a:solidFill>
                  <a:srgbClr val="C00000"/>
                </a:solidFill>
                <a:latin typeface="Century" panose="02040604050505020304" pitchFamily="18" charset="0"/>
              </a:rPr>
              <a:t>512 bytes and the sector size is 4096 bytes, the entire sector is written and used, effectively wasting 3584 bytes of space</a:t>
            </a:r>
          </a:p>
          <a:p>
            <a:pPr marL="989013" lvl="1" indent="-228600" algn="just" defTabSz="914400">
              <a:lnSpc>
                <a:spcPct val="150000"/>
              </a:lnSpc>
              <a:spcBef>
                <a:spcPts val="400"/>
              </a:spcBef>
              <a:buClr>
                <a:srgbClr val="3278B8"/>
              </a:buClr>
              <a:buFont typeface="Wingdings" panose="05000000000000000000" pitchFamily="2" charset="2"/>
              <a:buChar char="§"/>
            </a:pPr>
            <a:r>
              <a:rPr lang="en-US" sz="2100" dirty="0">
                <a:latin typeface="Century" panose="02040604050505020304" pitchFamily="18" charset="0"/>
              </a:rPr>
              <a:t>This is abstracted further in the software filesystem, where blocks are used to represent groupings of sectors</a:t>
            </a:r>
            <a:r>
              <a:rPr lang="en-US" sz="2100" dirty="0" smtClean="0">
                <a:latin typeface="Century" panose="02040604050505020304" pitchFamily="18" charset="0"/>
              </a:rPr>
              <a:t>.</a:t>
            </a:r>
            <a:endParaRPr lang="ar-JO" sz="2100" dirty="0" smtClean="0">
              <a:latin typeface="Century" panose="02040604050505020304" pitchFamily="18" charset="0"/>
            </a:endParaRPr>
          </a:p>
          <a:p>
            <a:pPr marL="989013" lvl="1" indent="-228600" algn="just" defTabSz="914400">
              <a:lnSpc>
                <a:spcPct val="150000"/>
              </a:lnSpc>
              <a:spcBef>
                <a:spcPts val="400"/>
              </a:spcBef>
              <a:buClr>
                <a:srgbClr val="3278B8"/>
              </a:buClr>
              <a:buFont typeface="Wingdings" panose="05000000000000000000" pitchFamily="2" charset="2"/>
              <a:buChar char="§"/>
            </a:pPr>
            <a:r>
              <a:rPr lang="en-US" sz="2100" dirty="0" smtClean="0">
                <a:latin typeface="Century" panose="02040604050505020304" pitchFamily="18" charset="0"/>
              </a:rPr>
              <a:t> </a:t>
            </a:r>
            <a:r>
              <a:rPr lang="en-US" sz="2100" dirty="0">
                <a:latin typeface="Century" panose="02040604050505020304" pitchFamily="18" charset="0"/>
              </a:rPr>
              <a:t>This is used as an abstraction so that the operating system and all of the applications that reside on it can have a common block size to target instead of needing to accommodate whatever arbitrary sector size is chosen by the hardware manufacturer.</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26</a:t>
            </a:fld>
            <a:r>
              <a:rPr lang="en-US" dirty="0"/>
              <a:t> of 42</a:t>
            </a:r>
          </a:p>
        </p:txBody>
      </p:sp>
    </p:spTree>
    <p:extLst>
      <p:ext uri="{BB962C8B-B14F-4D97-AF65-F5344CB8AC3E}">
        <p14:creationId xmlns:p14="http://schemas.microsoft.com/office/powerpoint/2010/main" val="881891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Filesystems</a:t>
            </a:r>
          </a:p>
        </p:txBody>
      </p:sp>
      <p:graphicFrame>
        <p:nvGraphicFramePr>
          <p:cNvPr id="6" name="Diagram 5"/>
          <p:cNvGraphicFramePr/>
          <p:nvPr>
            <p:extLst>
              <p:ext uri="{D42A27DB-BD31-4B8C-83A1-F6EECF244321}">
                <p14:modId xmlns:p14="http://schemas.microsoft.com/office/powerpoint/2010/main" val="3615642739"/>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27</a:t>
            </a:fld>
            <a:r>
              <a:rPr lang="en-US" dirty="0"/>
              <a:t> of 42</a:t>
            </a:r>
          </a:p>
        </p:txBody>
      </p:sp>
      <p:pic>
        <p:nvPicPr>
          <p:cNvPr id="5" name="Picture 4">
            <a:extLst>
              <a:ext uri="{FF2B5EF4-FFF2-40B4-BE49-F238E27FC236}">
                <a16:creationId xmlns:a16="http://schemas.microsoft.com/office/drawing/2014/main" id="{1E86FFE5-DD07-57A5-3FF1-3825CF4648CB}"/>
              </a:ext>
            </a:extLst>
          </p:cNvPr>
          <p:cNvPicPr>
            <a:picLocks noChangeAspect="1"/>
          </p:cNvPicPr>
          <p:nvPr/>
        </p:nvPicPr>
        <p:blipFill>
          <a:blip r:embed="rId8"/>
          <a:stretch>
            <a:fillRect/>
          </a:stretch>
        </p:blipFill>
        <p:spPr>
          <a:xfrm>
            <a:off x="7324579" y="1965049"/>
            <a:ext cx="4867421" cy="4756426"/>
          </a:xfrm>
          <a:prstGeom prst="rect">
            <a:avLst/>
          </a:prstGeom>
        </p:spPr>
      </p:pic>
      <p:sp>
        <p:nvSpPr>
          <p:cNvPr id="7" name="Rectangle 6">
            <a:extLst>
              <a:ext uri="{FF2B5EF4-FFF2-40B4-BE49-F238E27FC236}">
                <a16:creationId xmlns:a16="http://schemas.microsoft.com/office/drawing/2014/main" id="{7B4C541D-ADAC-2D15-B6AD-2B4DA41CB23B}"/>
              </a:ext>
            </a:extLst>
          </p:cNvPr>
          <p:cNvSpPr/>
          <p:nvPr/>
        </p:nvSpPr>
        <p:spPr>
          <a:xfrm>
            <a:off x="1105470" y="2099132"/>
            <a:ext cx="5773632" cy="3949479"/>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Both files and directories can be created, opened, read, written, deleted, closed, linked, unlinked, listed and truncated. </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It is possible to move across directories as well as find files within directories.</a:t>
            </a:r>
          </a:p>
        </p:txBody>
      </p:sp>
    </p:spTree>
    <p:extLst>
      <p:ext uri="{BB962C8B-B14F-4D97-AF65-F5344CB8AC3E}">
        <p14:creationId xmlns:p14="http://schemas.microsoft.com/office/powerpoint/2010/main" val="229267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Understanding Applications</a:t>
            </a:r>
          </a:p>
        </p:txBody>
      </p:sp>
      <p:graphicFrame>
        <p:nvGraphicFramePr>
          <p:cNvPr id="6" name="Diagram 5"/>
          <p:cNvGraphicFramePr/>
          <p:nvPr>
            <p:extLst>
              <p:ext uri="{D42A27DB-BD31-4B8C-83A1-F6EECF244321}">
                <p14:modId xmlns:p14="http://schemas.microsoft.com/office/powerpoint/2010/main" val="3913813407"/>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1105470" y="2099132"/>
            <a:ext cx="6083122" cy="3344185"/>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An </a:t>
            </a:r>
            <a:r>
              <a:rPr lang="en-US" sz="2400" b="1" dirty="0">
                <a:latin typeface="Century" panose="02040604050505020304" pitchFamily="18" charset="0"/>
              </a:rPr>
              <a:t>application</a:t>
            </a:r>
            <a:r>
              <a:rPr lang="en-US" sz="2400" dirty="0">
                <a:latin typeface="Century" panose="02040604050505020304" pitchFamily="18" charset="0"/>
              </a:rPr>
              <a:t> (or “app”) is a computer program that performs a certain task. You’re using an app right now to read this! A PowerPoint is just one of the many apps you have on your computer.</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28</a:t>
            </a:fld>
            <a:r>
              <a:rPr lang="en-US" dirty="0"/>
              <a:t> of 42</a:t>
            </a:r>
          </a:p>
        </p:txBody>
      </p:sp>
      <p:pic>
        <p:nvPicPr>
          <p:cNvPr id="5" name="Picture 4" descr="Graphical user interface">
            <a:extLst>
              <a:ext uri="{FF2B5EF4-FFF2-40B4-BE49-F238E27FC236}">
                <a16:creationId xmlns:a16="http://schemas.microsoft.com/office/drawing/2014/main" id="{C8BB4571-8146-F027-AC4B-A7F5CBC1911C}"/>
              </a:ext>
            </a:extLst>
          </p:cNvPr>
          <p:cNvPicPr>
            <a:picLocks noChangeAspect="1"/>
          </p:cNvPicPr>
          <p:nvPr/>
        </p:nvPicPr>
        <p:blipFill>
          <a:blip r:embed="rId8"/>
          <a:stretch>
            <a:fillRect/>
          </a:stretch>
        </p:blipFill>
        <p:spPr>
          <a:xfrm>
            <a:off x="7315201" y="2042860"/>
            <a:ext cx="4651717" cy="3916362"/>
          </a:xfrm>
          <a:prstGeom prst="rect">
            <a:avLst/>
          </a:prstGeom>
        </p:spPr>
      </p:pic>
    </p:spTree>
    <p:extLst>
      <p:ext uri="{BB962C8B-B14F-4D97-AF65-F5344CB8AC3E}">
        <p14:creationId xmlns:p14="http://schemas.microsoft.com/office/powerpoint/2010/main" val="3427318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Understanding Applications</a:t>
            </a:r>
          </a:p>
        </p:txBody>
      </p:sp>
      <p:graphicFrame>
        <p:nvGraphicFramePr>
          <p:cNvPr id="6" name="Diagram 5"/>
          <p:cNvGraphicFramePr/>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1105470" y="1888114"/>
            <a:ext cx="9867328" cy="4973156"/>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300" dirty="0">
                <a:latin typeface="Century" panose="02040604050505020304" pitchFamily="18" charset="0"/>
              </a:rPr>
              <a:t>Nearly everything you do on a computer involves an app. Want to type a letter? The word processor is an app. Need to join a meeting? </a:t>
            </a:r>
            <a:r>
              <a:rPr lang="en-US" sz="2300" dirty="0">
                <a:solidFill>
                  <a:srgbClr val="C00000"/>
                </a:solidFill>
                <a:latin typeface="Century" panose="02040604050505020304" pitchFamily="18" charset="0"/>
              </a:rPr>
              <a:t>Zoom and Skype</a:t>
            </a:r>
            <a:r>
              <a:rPr lang="en-US" sz="2300" dirty="0">
                <a:latin typeface="Century" panose="02040604050505020304" pitchFamily="18" charset="0"/>
              </a:rPr>
              <a:t>. Need to access the Settings? That’s an app, too</a:t>
            </a:r>
            <a:r>
              <a:rPr lang="en-US" sz="2300" dirty="0" smtClean="0">
                <a:latin typeface="Century" panose="02040604050505020304" pitchFamily="18" charset="0"/>
              </a:rPr>
              <a:t>! </a:t>
            </a:r>
            <a:r>
              <a:rPr lang="en-US" sz="2300" dirty="0" smtClean="0">
                <a:solidFill>
                  <a:srgbClr val="C00000"/>
                </a:solidFill>
                <a:latin typeface="Century" panose="02040604050505020304" pitchFamily="18" charset="0"/>
              </a:rPr>
              <a:t>teams</a:t>
            </a:r>
            <a:endParaRPr lang="en-US" sz="2300" dirty="0">
              <a:solidFill>
                <a:srgbClr val="C00000"/>
              </a:solidFill>
              <a:latin typeface="Century" panose="02040604050505020304" pitchFamily="18" charset="0"/>
            </a:endParaRPr>
          </a:p>
          <a:p>
            <a:pPr marL="989013" lvl="1" indent="-228600" algn="just" defTabSz="914400">
              <a:lnSpc>
                <a:spcPct val="150000"/>
              </a:lnSpc>
              <a:spcBef>
                <a:spcPts val="400"/>
              </a:spcBef>
              <a:buClr>
                <a:srgbClr val="3278B8"/>
              </a:buClr>
              <a:buFont typeface="Wingdings" panose="05000000000000000000" pitchFamily="2" charset="2"/>
              <a:buChar char="§"/>
            </a:pPr>
            <a:r>
              <a:rPr lang="en-US" sz="2300" dirty="0">
                <a:latin typeface="Century" panose="02040604050505020304" pitchFamily="18" charset="0"/>
              </a:rPr>
              <a:t>The role of the computer itself is to make sure users can use apps securely and efficiently. Imagine your computer wasn’t able to open a word processor, a web browser, and the calendar app at the same time.</a:t>
            </a:r>
          </a:p>
          <a:p>
            <a:pPr marL="989013" lvl="1" indent="-228600" algn="just" defTabSz="914400">
              <a:lnSpc>
                <a:spcPct val="150000"/>
              </a:lnSpc>
              <a:spcBef>
                <a:spcPts val="400"/>
              </a:spcBef>
              <a:buClr>
                <a:srgbClr val="3278B8"/>
              </a:buClr>
              <a:buFont typeface="Wingdings" panose="05000000000000000000" pitchFamily="2" charset="2"/>
              <a:buChar char="§"/>
            </a:pPr>
            <a:endParaRPr lang="en-US" sz="23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29</a:t>
            </a:fld>
            <a:r>
              <a:rPr lang="en-US" dirty="0"/>
              <a:t> of 42</a:t>
            </a:r>
          </a:p>
        </p:txBody>
      </p:sp>
    </p:spTree>
    <p:extLst>
      <p:ext uri="{BB962C8B-B14F-4D97-AF65-F5344CB8AC3E}">
        <p14:creationId xmlns:p14="http://schemas.microsoft.com/office/powerpoint/2010/main" val="3009872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Topics</a:t>
            </a:r>
            <a:endParaRPr lang="en-US" sz="1200" dirty="0">
              <a:latin typeface="Century" panose="02040604050505020304" pitchFamily="18" charset="0"/>
            </a:endParaRPr>
          </a:p>
        </p:txBody>
      </p:sp>
      <p:sp>
        <p:nvSpPr>
          <p:cNvPr id="5" name="Slide Number Placeholder 4"/>
          <p:cNvSpPr>
            <a:spLocks noGrp="1"/>
          </p:cNvSpPr>
          <p:nvPr>
            <p:ph type="sldNum" sz="quarter" idx="12"/>
          </p:nvPr>
        </p:nvSpPr>
        <p:spPr/>
        <p:txBody>
          <a:bodyPr/>
          <a:lstStyle/>
          <a:p>
            <a:r>
              <a:rPr lang="en-US" dirty="0"/>
              <a:t>Slide </a:t>
            </a:r>
            <a:fld id="{4FAB73BC-B049-4115-A692-8D63A059BFB8}" type="slidenum">
              <a:rPr lang="en-US" smtClean="0"/>
              <a:pPr/>
              <a:t>3</a:t>
            </a:fld>
            <a:r>
              <a:rPr lang="en-US" dirty="0"/>
              <a:t> of 42</a:t>
            </a:r>
          </a:p>
        </p:txBody>
      </p:sp>
      <p:sp>
        <p:nvSpPr>
          <p:cNvPr id="2" name="Content Placeholder 2">
            <a:extLst>
              <a:ext uri="{FF2B5EF4-FFF2-40B4-BE49-F238E27FC236}">
                <a16:creationId xmlns:a16="http://schemas.microsoft.com/office/drawing/2014/main" id="{DD602E3B-EE0A-2B6B-2500-6D654A91A796}"/>
              </a:ext>
            </a:extLst>
          </p:cNvPr>
          <p:cNvSpPr>
            <a:spLocks noGrp="1"/>
          </p:cNvSpPr>
          <p:nvPr>
            <p:ph idx="1"/>
          </p:nvPr>
        </p:nvSpPr>
        <p:spPr>
          <a:xfrm>
            <a:off x="1000837" y="1234969"/>
            <a:ext cx="10058400" cy="5121381"/>
          </a:xfrm>
        </p:spPr>
        <p:txBody>
          <a:bodyPr>
            <a:normAutofit fontScale="92500" lnSpcReduction="20000"/>
          </a:bodyPr>
          <a:lstStyle/>
          <a:p>
            <a:pPr>
              <a:lnSpc>
                <a:spcPct val="150000"/>
              </a:lnSpc>
              <a:buClr>
                <a:srgbClr val="3278B8"/>
              </a:buClr>
            </a:pPr>
            <a:r>
              <a:rPr lang="en-US" dirty="0">
                <a:latin typeface="Century" panose="02040604050505020304" pitchFamily="18" charset="0"/>
              </a:rPr>
              <a:t>Basics of Operating Systems.</a:t>
            </a:r>
          </a:p>
          <a:p>
            <a:pPr>
              <a:lnSpc>
                <a:spcPct val="150000"/>
              </a:lnSpc>
              <a:buClr>
                <a:srgbClr val="3278B8"/>
              </a:buClr>
            </a:pPr>
            <a:r>
              <a:rPr lang="en-US" sz="2800" dirty="0">
                <a:latin typeface="Century" panose="02040604050505020304" pitchFamily="18" charset="0"/>
              </a:rPr>
              <a:t>Functions of an OS</a:t>
            </a:r>
            <a:endParaRPr lang="en-US" dirty="0">
              <a:latin typeface="Century" panose="02040604050505020304" pitchFamily="18" charset="0"/>
            </a:endParaRPr>
          </a:p>
          <a:p>
            <a:pPr>
              <a:lnSpc>
                <a:spcPct val="150000"/>
              </a:lnSpc>
              <a:buClr>
                <a:srgbClr val="3278B8"/>
              </a:buClr>
            </a:pPr>
            <a:r>
              <a:rPr lang="en-US" dirty="0">
                <a:latin typeface="Century" panose="02040604050505020304" pitchFamily="18" charset="0"/>
              </a:rPr>
              <a:t>Filesystems.</a:t>
            </a:r>
          </a:p>
          <a:p>
            <a:pPr>
              <a:lnSpc>
                <a:spcPct val="150000"/>
              </a:lnSpc>
              <a:buClr>
                <a:srgbClr val="3278B8"/>
              </a:buClr>
            </a:pPr>
            <a:r>
              <a:rPr lang="en-US" dirty="0">
                <a:latin typeface="Century" panose="02040604050505020304" pitchFamily="18" charset="0"/>
              </a:rPr>
              <a:t>Understanding Applications.</a:t>
            </a:r>
          </a:p>
          <a:p>
            <a:pPr>
              <a:lnSpc>
                <a:spcPct val="150000"/>
              </a:lnSpc>
              <a:buClr>
                <a:srgbClr val="3278B8"/>
              </a:buClr>
            </a:pPr>
            <a:r>
              <a:rPr lang="en-AU" sz="2800" b="0" i="0" dirty="0">
                <a:latin typeface="Century" panose="02040604050505020304" pitchFamily="18" charset="0"/>
              </a:rPr>
              <a:t>Types of applications.</a:t>
            </a:r>
          </a:p>
          <a:p>
            <a:pPr>
              <a:lnSpc>
                <a:spcPct val="150000"/>
              </a:lnSpc>
              <a:buClr>
                <a:srgbClr val="3278B8"/>
              </a:buClr>
            </a:pPr>
            <a:r>
              <a:rPr lang="en-US" sz="2800" dirty="0">
                <a:latin typeface="Century" panose="02040604050505020304" pitchFamily="18" charset="0"/>
              </a:rPr>
              <a:t>Single-platform vs. cross-platform applications.</a:t>
            </a:r>
          </a:p>
          <a:p>
            <a:pPr>
              <a:lnSpc>
                <a:spcPct val="150000"/>
              </a:lnSpc>
              <a:buClr>
                <a:srgbClr val="3278B8"/>
              </a:buClr>
            </a:pPr>
            <a:r>
              <a:rPr lang="en-US" sz="2800" dirty="0">
                <a:latin typeface="Century" panose="02040604050505020304" pitchFamily="18" charset="0"/>
              </a:rPr>
              <a:t>Managing applications.</a:t>
            </a:r>
            <a:endParaRPr lang="en-US" dirty="0">
              <a:latin typeface="Century" panose="02040604050505020304" pitchFamily="18" charset="0"/>
            </a:endParaRPr>
          </a:p>
          <a:p>
            <a:pPr>
              <a:lnSpc>
                <a:spcPct val="150000"/>
              </a:lnSpc>
              <a:buClr>
                <a:srgbClr val="3278B8"/>
              </a:buClr>
            </a:pPr>
            <a:r>
              <a:rPr lang="en-US" dirty="0">
                <a:latin typeface="Century" panose="02040604050505020304" pitchFamily="18" charset="0"/>
              </a:rPr>
              <a:t>Basics of Software Installation.</a:t>
            </a:r>
          </a:p>
          <a:p>
            <a:pPr marL="627063">
              <a:lnSpc>
                <a:spcPct val="150000"/>
              </a:lnSpc>
              <a:buClr>
                <a:srgbClr val="3278B8"/>
              </a:buClr>
              <a:buFont typeface="Wingdings" panose="05000000000000000000" pitchFamily="2" charset="2"/>
              <a:buChar char="§"/>
            </a:pPr>
            <a:endParaRPr lang="en-US" dirty="0">
              <a:latin typeface="Century" panose="02040604050505020304" pitchFamily="18" charset="0"/>
            </a:endParaRPr>
          </a:p>
          <a:p>
            <a:pPr marL="627063">
              <a:lnSpc>
                <a:spcPct val="150000"/>
              </a:lnSpc>
              <a:buClr>
                <a:srgbClr val="3278B8"/>
              </a:buClr>
              <a:buFont typeface="Wingdings" panose="05000000000000000000" pitchFamily="2" charset="2"/>
              <a:buChar char="§"/>
            </a:pPr>
            <a:endParaRPr lang="en-US" dirty="0">
              <a:latin typeface="Century" panose="02040604050505020304" pitchFamily="18" charset="0"/>
            </a:endParaRPr>
          </a:p>
          <a:p>
            <a:endParaRPr lang="en-US" dirty="0">
              <a:latin typeface="Century" panose="02040604050505020304" pitchFamily="18" charset="0"/>
            </a:endParaRPr>
          </a:p>
        </p:txBody>
      </p:sp>
    </p:spTree>
    <p:extLst>
      <p:ext uri="{BB962C8B-B14F-4D97-AF65-F5344CB8AC3E}">
        <p14:creationId xmlns:p14="http://schemas.microsoft.com/office/powerpoint/2010/main" val="2664310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Understanding Applications</a:t>
            </a:r>
          </a:p>
        </p:txBody>
      </p:sp>
      <p:graphicFrame>
        <p:nvGraphicFramePr>
          <p:cNvPr id="6" name="Diagram 5"/>
          <p:cNvGraphicFramePr/>
          <p:nvPr>
            <p:extLst>
              <p:ext uri="{D42A27DB-BD31-4B8C-83A1-F6EECF244321}">
                <p14:modId xmlns:p14="http://schemas.microsoft.com/office/powerpoint/2010/main" val="2655606520"/>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1105470" y="1888114"/>
            <a:ext cx="9867328" cy="5437386"/>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There are many different types of apps, and some can fit into multiple categories.</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Main applications categories:</a:t>
            </a:r>
          </a:p>
          <a:p>
            <a:pPr marL="1446213" lvl="2" indent="-228600" algn="just" defTabSz="914400">
              <a:lnSpc>
                <a:spcPct val="150000"/>
              </a:lnSpc>
              <a:spcBef>
                <a:spcPts val="400"/>
              </a:spcBef>
              <a:buClr>
                <a:srgbClr val="3278B8"/>
              </a:buClr>
              <a:buFont typeface="Wingdings" panose="05000000000000000000" pitchFamily="2" charset="2"/>
              <a:buChar char="§"/>
            </a:pPr>
            <a:r>
              <a:rPr lang="en-US" sz="2400" dirty="0">
                <a:solidFill>
                  <a:srgbClr val="C00000"/>
                </a:solidFill>
                <a:latin typeface="Century" panose="02040604050505020304" pitchFamily="18" charset="0"/>
              </a:rPr>
              <a:t>Productivity applications</a:t>
            </a:r>
            <a:r>
              <a:rPr lang="en-US" sz="2400" dirty="0" smtClean="0">
                <a:solidFill>
                  <a:srgbClr val="C00000"/>
                </a:solidFill>
                <a:latin typeface="Century" panose="02040604050505020304" pitchFamily="18" charset="0"/>
              </a:rPr>
              <a:t>.(pdf)</a:t>
            </a:r>
            <a:endParaRPr lang="en-US" sz="2400" dirty="0">
              <a:solidFill>
                <a:srgbClr val="C00000"/>
              </a:solidFill>
              <a:latin typeface="Century" panose="02040604050505020304" pitchFamily="18" charset="0"/>
            </a:endParaRPr>
          </a:p>
          <a:p>
            <a:pPr marL="1446213" lvl="2" indent="-228600" algn="just" defTabSz="914400">
              <a:lnSpc>
                <a:spcPct val="150000"/>
              </a:lnSpc>
              <a:spcBef>
                <a:spcPts val="400"/>
              </a:spcBef>
              <a:buClr>
                <a:srgbClr val="3278B8"/>
              </a:buClr>
              <a:buFont typeface="Wingdings" panose="05000000000000000000" pitchFamily="2" charset="2"/>
              <a:buChar char="§"/>
            </a:pPr>
            <a:r>
              <a:rPr lang="en-US" sz="2400" dirty="0">
                <a:solidFill>
                  <a:srgbClr val="C00000"/>
                </a:solidFill>
                <a:latin typeface="Century" panose="02040604050505020304" pitchFamily="18" charset="0"/>
              </a:rPr>
              <a:t>Collaboration applications</a:t>
            </a:r>
            <a:r>
              <a:rPr lang="en-US" sz="2400" dirty="0" smtClean="0">
                <a:solidFill>
                  <a:srgbClr val="C00000"/>
                </a:solidFill>
                <a:latin typeface="Century" panose="02040604050505020304" pitchFamily="18" charset="0"/>
              </a:rPr>
              <a:t>.( </a:t>
            </a:r>
            <a:r>
              <a:rPr lang="en-US" sz="1600" dirty="0" smtClean="0">
                <a:solidFill>
                  <a:srgbClr val="C00000"/>
                </a:solidFill>
                <a:latin typeface="Century" panose="02040604050505020304" pitchFamily="18" charset="0"/>
              </a:rPr>
              <a:t>teams, zoom, google class, email, games)</a:t>
            </a:r>
            <a:endParaRPr lang="en-US" sz="1600" dirty="0">
              <a:solidFill>
                <a:srgbClr val="C00000"/>
              </a:solidFill>
              <a:latin typeface="Century" panose="02040604050505020304" pitchFamily="18" charset="0"/>
            </a:endParaRPr>
          </a:p>
          <a:p>
            <a:pPr marL="1446213" lvl="2" indent="-228600" algn="just" defTabSz="914400">
              <a:lnSpc>
                <a:spcPct val="150000"/>
              </a:lnSpc>
              <a:spcBef>
                <a:spcPts val="400"/>
              </a:spcBef>
              <a:buClr>
                <a:srgbClr val="3278B8"/>
              </a:buClr>
              <a:buFont typeface="Wingdings" panose="05000000000000000000" pitchFamily="2" charset="2"/>
              <a:buChar char="§"/>
            </a:pPr>
            <a:r>
              <a:rPr lang="en-US" sz="2400" dirty="0">
                <a:solidFill>
                  <a:srgbClr val="C00000"/>
                </a:solidFill>
                <a:latin typeface="Century" panose="02040604050505020304" pitchFamily="18" charset="0"/>
              </a:rPr>
              <a:t>Business applications</a:t>
            </a:r>
            <a:r>
              <a:rPr lang="en-US" sz="2400" dirty="0" smtClean="0">
                <a:solidFill>
                  <a:srgbClr val="C00000"/>
                </a:solidFill>
                <a:latin typeface="Century" panose="02040604050505020304" pitchFamily="18" charset="0"/>
              </a:rPr>
              <a:t>.(</a:t>
            </a:r>
            <a:r>
              <a:rPr lang="en-US" sz="2000" dirty="0" err="1" smtClean="0">
                <a:solidFill>
                  <a:srgbClr val="C00000"/>
                </a:solidFill>
                <a:latin typeface="Century" panose="02040604050505020304" pitchFamily="18" charset="0"/>
              </a:rPr>
              <a:t>Dss,accounting</a:t>
            </a:r>
            <a:r>
              <a:rPr lang="en-US" sz="2000" dirty="0" smtClean="0">
                <a:solidFill>
                  <a:srgbClr val="C00000"/>
                </a:solidFill>
                <a:latin typeface="Century" panose="02040604050505020304" pitchFamily="18" charset="0"/>
              </a:rPr>
              <a:t>).</a:t>
            </a:r>
            <a:endParaRPr lang="en-US" sz="2000" dirty="0">
              <a:solidFill>
                <a:srgbClr val="C00000"/>
              </a:solidFill>
              <a:latin typeface="Century" panose="02040604050505020304" pitchFamily="18" charset="0"/>
            </a:endParaRPr>
          </a:p>
          <a:p>
            <a:pPr marL="1446213" lvl="2" indent="-228600" algn="just" defTabSz="914400">
              <a:lnSpc>
                <a:spcPct val="150000"/>
              </a:lnSpc>
              <a:spcBef>
                <a:spcPts val="400"/>
              </a:spcBef>
              <a:buClr>
                <a:srgbClr val="3278B8"/>
              </a:buClr>
              <a:buFont typeface="Wingdings" panose="05000000000000000000" pitchFamily="2" charset="2"/>
              <a:buChar char="§"/>
            </a:pPr>
            <a:endParaRPr lang="en-US" sz="2400" dirty="0">
              <a:latin typeface="Century" panose="02040604050505020304" pitchFamily="18" charset="0"/>
            </a:endParaRPr>
          </a:p>
          <a:p>
            <a:pPr marL="1446213" lvl="2" indent="-228600" algn="just" defTabSz="914400">
              <a:lnSpc>
                <a:spcPct val="150000"/>
              </a:lnSpc>
              <a:spcBef>
                <a:spcPts val="400"/>
              </a:spcBef>
              <a:buClr>
                <a:srgbClr val="3278B8"/>
              </a:buClr>
              <a:buFont typeface="Wingdings" panose="05000000000000000000" pitchFamily="2" charset="2"/>
              <a:buChar char="§"/>
            </a:pPr>
            <a:endParaRPr lang="en-US" sz="2400" dirty="0">
              <a:latin typeface="Century" panose="02040604050505020304" pitchFamily="18" charset="0"/>
            </a:endParaRPr>
          </a:p>
          <a:p>
            <a:pPr marL="1446213" lvl="2" indent="-228600" algn="just" defTabSz="914400">
              <a:lnSpc>
                <a:spcPct val="150000"/>
              </a:lnSpc>
              <a:spcBef>
                <a:spcPts val="400"/>
              </a:spcBef>
              <a:buClr>
                <a:srgbClr val="3278B8"/>
              </a:buClr>
              <a:buFont typeface="Wingdings" panose="05000000000000000000" pitchFamily="2" charset="2"/>
              <a:buChar char="§"/>
            </a:pPr>
            <a:endParaRPr lang="en-US" sz="24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30</a:t>
            </a:fld>
            <a:r>
              <a:rPr lang="en-US" dirty="0"/>
              <a:t> of 42</a:t>
            </a:r>
          </a:p>
        </p:txBody>
      </p:sp>
    </p:spTree>
    <p:extLst>
      <p:ext uri="{BB962C8B-B14F-4D97-AF65-F5344CB8AC3E}">
        <p14:creationId xmlns:p14="http://schemas.microsoft.com/office/powerpoint/2010/main" val="3842052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Types of applications</a:t>
            </a:r>
          </a:p>
        </p:txBody>
      </p:sp>
      <p:graphicFrame>
        <p:nvGraphicFramePr>
          <p:cNvPr id="6" name="Diagram 5"/>
          <p:cNvGraphicFramePr/>
          <p:nvPr>
            <p:extLst>
              <p:ext uri="{D42A27DB-BD31-4B8C-83A1-F6EECF244321}">
                <p14:modId xmlns:p14="http://schemas.microsoft.com/office/powerpoint/2010/main" val="3424674735"/>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1105470" y="1888114"/>
            <a:ext cx="9867328" cy="5837495"/>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Productivity apps allow users the ability to perform daily tasks and engage with information in an efficient way. </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solidFill>
                  <a:srgbClr val="C00000"/>
                </a:solidFill>
                <a:latin typeface="Century" panose="02040604050505020304" pitchFamily="18" charset="0"/>
              </a:rPr>
              <a:t>A word processor </a:t>
            </a:r>
            <a:r>
              <a:rPr lang="en-US" sz="2400" dirty="0">
                <a:latin typeface="Century" panose="02040604050505020304" pitchFamily="18" charset="0"/>
              </a:rPr>
              <a:t>is considered a productivity app. A lot of time is saved by typing documents on a word processor rather than a typewriter. </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A </a:t>
            </a:r>
            <a:r>
              <a:rPr lang="en-US" sz="2400" dirty="0">
                <a:solidFill>
                  <a:srgbClr val="C00000"/>
                </a:solidFill>
                <a:latin typeface="Century" panose="02040604050505020304" pitchFamily="18" charset="0"/>
              </a:rPr>
              <a:t>web browser </a:t>
            </a:r>
            <a:r>
              <a:rPr lang="en-US" sz="2400" dirty="0">
                <a:latin typeface="Century" panose="02040604050505020304" pitchFamily="18" charset="0"/>
              </a:rPr>
              <a:t>is a productivity app too as it is much faster to search a term online rather than page through an encyclopedia</a:t>
            </a:r>
            <a:r>
              <a:rPr lang="en-US" sz="2400" dirty="0" smtClean="0">
                <a:latin typeface="Century" panose="02040604050505020304" pitchFamily="18" charset="0"/>
              </a:rPr>
              <a:t>.( </a:t>
            </a:r>
            <a:r>
              <a:rPr lang="en-US" sz="2000" dirty="0" err="1" smtClean="0">
                <a:solidFill>
                  <a:srgbClr val="C00000"/>
                </a:solidFill>
                <a:latin typeface="Century" panose="02040604050505020304" pitchFamily="18" charset="0"/>
              </a:rPr>
              <a:t>ChatGpt&amp;wiki</a:t>
            </a:r>
            <a:r>
              <a:rPr lang="en-US" sz="2400" dirty="0" smtClean="0">
                <a:latin typeface="Century" panose="02040604050505020304" pitchFamily="18" charset="0"/>
              </a:rPr>
              <a:t>)</a:t>
            </a:r>
            <a:endParaRPr lang="en-US" sz="2400" dirty="0">
              <a:latin typeface="Century" panose="02040604050505020304" pitchFamily="18" charset="0"/>
            </a:endParaRPr>
          </a:p>
          <a:p>
            <a:pPr marL="1446213" lvl="2" indent="-228600" algn="just" defTabSz="914400">
              <a:lnSpc>
                <a:spcPct val="150000"/>
              </a:lnSpc>
              <a:spcBef>
                <a:spcPts val="400"/>
              </a:spcBef>
              <a:buClr>
                <a:srgbClr val="3278B8"/>
              </a:buClr>
              <a:buFont typeface="Wingdings" panose="05000000000000000000" pitchFamily="2" charset="2"/>
              <a:buChar char="§"/>
            </a:pPr>
            <a:endParaRPr lang="en-US" sz="2400" dirty="0">
              <a:latin typeface="Century" panose="02040604050505020304" pitchFamily="18" charset="0"/>
            </a:endParaRPr>
          </a:p>
          <a:p>
            <a:pPr marL="1446213" lvl="2" indent="-228600" algn="just" defTabSz="914400">
              <a:lnSpc>
                <a:spcPct val="150000"/>
              </a:lnSpc>
              <a:spcBef>
                <a:spcPts val="400"/>
              </a:spcBef>
              <a:buClr>
                <a:srgbClr val="3278B8"/>
              </a:buClr>
              <a:buFont typeface="Wingdings" panose="05000000000000000000" pitchFamily="2" charset="2"/>
              <a:buChar char="§"/>
            </a:pPr>
            <a:endParaRPr lang="en-US" sz="24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31</a:t>
            </a:fld>
            <a:r>
              <a:rPr lang="en-US" dirty="0"/>
              <a:t> of 42</a:t>
            </a:r>
          </a:p>
        </p:txBody>
      </p:sp>
    </p:spTree>
    <p:extLst>
      <p:ext uri="{BB962C8B-B14F-4D97-AF65-F5344CB8AC3E}">
        <p14:creationId xmlns:p14="http://schemas.microsoft.com/office/powerpoint/2010/main" val="4019056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Types of applications</a:t>
            </a:r>
          </a:p>
        </p:txBody>
      </p:sp>
      <p:graphicFrame>
        <p:nvGraphicFramePr>
          <p:cNvPr id="6" name="Diagram 5"/>
          <p:cNvGraphicFramePr/>
          <p:nvPr>
            <p:extLst>
              <p:ext uri="{D42A27DB-BD31-4B8C-83A1-F6EECF244321}">
                <p14:modId xmlns:p14="http://schemas.microsoft.com/office/powerpoint/2010/main" val="1954369350"/>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1105470" y="1888114"/>
            <a:ext cx="9867328" cy="3570208"/>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These apps help people work together and communicate in an efficient way. </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Email and video-conferencing applications would fall into this category</a:t>
            </a:r>
            <a:r>
              <a:rPr lang="en-US" sz="2400" dirty="0" smtClean="0">
                <a:latin typeface="Century" panose="02040604050505020304" pitchFamily="18" charset="0"/>
              </a:rPr>
              <a:t>. </a:t>
            </a:r>
            <a:endParaRPr lang="en-US" sz="2400" dirty="0">
              <a:latin typeface="Century" panose="02040604050505020304" pitchFamily="18" charset="0"/>
            </a:endParaRPr>
          </a:p>
          <a:p>
            <a:pPr marL="1446213" lvl="2" indent="-228600" algn="just" defTabSz="914400">
              <a:lnSpc>
                <a:spcPct val="150000"/>
              </a:lnSpc>
              <a:spcBef>
                <a:spcPts val="400"/>
              </a:spcBef>
              <a:buClr>
                <a:srgbClr val="3278B8"/>
              </a:buClr>
              <a:buFont typeface="Wingdings" panose="05000000000000000000" pitchFamily="2" charset="2"/>
              <a:buChar char="§"/>
            </a:pPr>
            <a:endParaRPr lang="en-US" sz="2400" dirty="0">
              <a:latin typeface="Century" panose="02040604050505020304" pitchFamily="18" charset="0"/>
            </a:endParaRPr>
          </a:p>
          <a:p>
            <a:pPr marL="1446213" lvl="2" indent="-228600" algn="just" defTabSz="914400">
              <a:lnSpc>
                <a:spcPct val="150000"/>
              </a:lnSpc>
              <a:spcBef>
                <a:spcPts val="400"/>
              </a:spcBef>
              <a:buClr>
                <a:srgbClr val="3278B8"/>
              </a:buClr>
              <a:buFont typeface="Wingdings" panose="05000000000000000000" pitchFamily="2" charset="2"/>
              <a:buChar char="§"/>
            </a:pPr>
            <a:endParaRPr lang="en-US" sz="24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32</a:t>
            </a:fld>
            <a:r>
              <a:rPr lang="en-US" dirty="0"/>
              <a:t> of 42</a:t>
            </a:r>
          </a:p>
        </p:txBody>
      </p:sp>
    </p:spTree>
    <p:extLst>
      <p:ext uri="{BB962C8B-B14F-4D97-AF65-F5344CB8AC3E}">
        <p14:creationId xmlns:p14="http://schemas.microsoft.com/office/powerpoint/2010/main" val="2050579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Types of applications</a:t>
            </a:r>
          </a:p>
        </p:txBody>
      </p:sp>
      <p:graphicFrame>
        <p:nvGraphicFramePr>
          <p:cNvPr id="6" name="Diagram 5"/>
          <p:cNvGraphicFramePr/>
          <p:nvPr>
            <p:extLst>
              <p:ext uri="{D42A27DB-BD31-4B8C-83A1-F6EECF244321}">
                <p14:modId xmlns:p14="http://schemas.microsoft.com/office/powerpoint/2010/main" val="3652688669"/>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1105470" y="1888114"/>
            <a:ext cx="9867328" cy="3016210"/>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Apps in this category revolve around certain business needs.</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 Included here might be a </a:t>
            </a:r>
            <a:r>
              <a:rPr lang="en-US" sz="2400" dirty="0">
                <a:solidFill>
                  <a:srgbClr val="C00000"/>
                </a:solidFill>
                <a:latin typeface="Century" panose="02040604050505020304" pitchFamily="18" charset="0"/>
              </a:rPr>
              <a:t>stock-trading app</a:t>
            </a:r>
            <a:r>
              <a:rPr lang="en-US" sz="2400" dirty="0">
                <a:latin typeface="Century" panose="02040604050505020304" pitchFamily="18" charset="0"/>
              </a:rPr>
              <a:t>, an </a:t>
            </a:r>
            <a:r>
              <a:rPr lang="en-US" sz="2400" dirty="0">
                <a:solidFill>
                  <a:srgbClr val="C00000"/>
                </a:solidFill>
                <a:latin typeface="Century" panose="02040604050505020304" pitchFamily="18" charset="0"/>
              </a:rPr>
              <a:t>accounting</a:t>
            </a:r>
            <a:r>
              <a:rPr lang="en-US" sz="2400" dirty="0">
                <a:latin typeface="Century" panose="02040604050505020304" pitchFamily="18" charset="0"/>
              </a:rPr>
              <a:t> app, or a </a:t>
            </a:r>
            <a:r>
              <a:rPr lang="en-US" sz="2400" dirty="0">
                <a:solidFill>
                  <a:srgbClr val="C00000"/>
                </a:solidFill>
                <a:latin typeface="Century" panose="02040604050505020304" pitchFamily="18" charset="0"/>
              </a:rPr>
              <a:t>supply-chain management app</a:t>
            </a:r>
            <a:r>
              <a:rPr lang="en-US" sz="2400" dirty="0" smtClean="0">
                <a:solidFill>
                  <a:srgbClr val="C00000"/>
                </a:solidFill>
                <a:latin typeface="Century" panose="02040604050505020304" pitchFamily="18" charset="0"/>
              </a:rPr>
              <a:t>. </a:t>
            </a:r>
            <a:r>
              <a:rPr lang="ar-JO" sz="2400" dirty="0" smtClean="0">
                <a:solidFill>
                  <a:srgbClr val="C00000"/>
                </a:solidFill>
                <a:latin typeface="Century" panose="02040604050505020304" pitchFamily="18" charset="0"/>
              </a:rPr>
              <a:t>حلقات التصنيع</a:t>
            </a:r>
            <a:endParaRPr lang="en-US" sz="2400" dirty="0">
              <a:solidFill>
                <a:srgbClr val="C00000"/>
              </a:solidFill>
              <a:latin typeface="Century" panose="02040604050505020304" pitchFamily="18" charset="0"/>
            </a:endParaRPr>
          </a:p>
          <a:p>
            <a:pPr marL="1446213" lvl="2" indent="-228600" algn="just" defTabSz="914400">
              <a:lnSpc>
                <a:spcPct val="150000"/>
              </a:lnSpc>
              <a:spcBef>
                <a:spcPts val="400"/>
              </a:spcBef>
              <a:buClr>
                <a:srgbClr val="3278B8"/>
              </a:buClr>
              <a:buFont typeface="Wingdings" panose="05000000000000000000" pitchFamily="2" charset="2"/>
              <a:buChar char="§"/>
            </a:pPr>
            <a:endParaRPr lang="en-US" sz="2400" dirty="0">
              <a:latin typeface="Century" panose="02040604050505020304" pitchFamily="18" charset="0"/>
            </a:endParaRPr>
          </a:p>
          <a:p>
            <a:pPr marL="1446213" lvl="2" indent="-228600" algn="just" defTabSz="914400">
              <a:lnSpc>
                <a:spcPct val="150000"/>
              </a:lnSpc>
              <a:spcBef>
                <a:spcPts val="400"/>
              </a:spcBef>
              <a:buClr>
                <a:srgbClr val="3278B8"/>
              </a:buClr>
              <a:buFont typeface="Wingdings" panose="05000000000000000000" pitchFamily="2" charset="2"/>
              <a:buChar char="§"/>
            </a:pPr>
            <a:endParaRPr lang="en-US" sz="24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33</a:t>
            </a:fld>
            <a:r>
              <a:rPr lang="en-US" dirty="0"/>
              <a:t> of 42</a:t>
            </a:r>
          </a:p>
        </p:txBody>
      </p:sp>
    </p:spTree>
    <p:extLst>
      <p:ext uri="{BB962C8B-B14F-4D97-AF65-F5344CB8AC3E}">
        <p14:creationId xmlns:p14="http://schemas.microsoft.com/office/powerpoint/2010/main" val="1232001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Century" panose="02040604050505020304" pitchFamily="18" charset="0"/>
              </a:rPr>
              <a:t>Single-platform vs. cross-platform applications</a:t>
            </a:r>
          </a:p>
        </p:txBody>
      </p:sp>
      <p:sp>
        <p:nvSpPr>
          <p:cNvPr id="7"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400" dirty="0">
                <a:latin typeface="Century" panose="02040604050505020304" pitchFamily="18" charset="0"/>
              </a:rPr>
              <a:t>Depending on the app, though, it may or may not be able to run on multiple operating systems.</a:t>
            </a:r>
          </a:p>
          <a:p>
            <a:pPr algn="just">
              <a:lnSpc>
                <a:spcPct val="150000"/>
              </a:lnSpc>
              <a:buClr>
                <a:srgbClr val="3278B8"/>
              </a:buClr>
            </a:pPr>
            <a:r>
              <a:rPr lang="en-US" sz="2400" dirty="0">
                <a:latin typeface="Century" panose="02040604050505020304" pitchFamily="18" charset="0"/>
              </a:rPr>
              <a:t>An app that can only run on </a:t>
            </a:r>
            <a:r>
              <a:rPr lang="en-US" sz="2400" dirty="0">
                <a:solidFill>
                  <a:srgbClr val="C00000"/>
                </a:solidFill>
                <a:latin typeface="Century" panose="02040604050505020304" pitchFamily="18" charset="0"/>
              </a:rPr>
              <a:t>Windows,</a:t>
            </a:r>
            <a:r>
              <a:rPr lang="en-US" sz="2400" dirty="0">
                <a:latin typeface="Century" panose="02040604050505020304" pitchFamily="18" charset="0"/>
              </a:rPr>
              <a:t> for example, is a </a:t>
            </a:r>
            <a:r>
              <a:rPr lang="en-US" sz="2400" dirty="0">
                <a:solidFill>
                  <a:srgbClr val="C00000"/>
                </a:solidFill>
                <a:latin typeface="Century" panose="02040604050505020304" pitchFamily="18" charset="0"/>
              </a:rPr>
              <a:t>single-platform app because it cannot also run on Mac or Linux. </a:t>
            </a:r>
          </a:p>
          <a:p>
            <a:pPr algn="just">
              <a:lnSpc>
                <a:spcPct val="150000"/>
              </a:lnSpc>
              <a:buClr>
                <a:srgbClr val="3278B8"/>
              </a:buClr>
            </a:pPr>
            <a:r>
              <a:rPr lang="en-US" sz="2400" dirty="0">
                <a:latin typeface="Century" panose="02040604050505020304" pitchFamily="18" charset="0"/>
              </a:rPr>
              <a:t>An app that can run on </a:t>
            </a:r>
            <a:r>
              <a:rPr lang="en-US" sz="2400" dirty="0">
                <a:solidFill>
                  <a:srgbClr val="C00000"/>
                </a:solidFill>
                <a:latin typeface="Century" panose="02040604050505020304" pitchFamily="18" charset="0"/>
              </a:rPr>
              <a:t>multiple operating </a:t>
            </a:r>
            <a:r>
              <a:rPr lang="en-US" sz="2400" dirty="0">
                <a:latin typeface="Century" panose="02040604050505020304" pitchFamily="18" charset="0"/>
              </a:rPr>
              <a:t>systems is called a </a:t>
            </a:r>
            <a:r>
              <a:rPr lang="en-US" sz="2400" dirty="0">
                <a:solidFill>
                  <a:srgbClr val="C00000"/>
                </a:solidFill>
                <a:latin typeface="Century" panose="02040604050505020304" pitchFamily="18" charset="0"/>
              </a:rPr>
              <a:t>cross-platform app. </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34</a:t>
            </a:fld>
            <a:r>
              <a:rPr lang="en-US" dirty="0"/>
              <a:t> of 42</a:t>
            </a:r>
          </a:p>
        </p:txBody>
      </p:sp>
    </p:spTree>
    <p:extLst>
      <p:ext uri="{BB962C8B-B14F-4D97-AF65-F5344CB8AC3E}">
        <p14:creationId xmlns:p14="http://schemas.microsoft.com/office/powerpoint/2010/main" val="2440215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Managing applications</a:t>
            </a:r>
          </a:p>
        </p:txBody>
      </p:sp>
      <p:graphicFrame>
        <p:nvGraphicFramePr>
          <p:cNvPr id="6" name="Diagram 5"/>
          <p:cNvGraphicFramePr/>
          <p:nvPr>
            <p:extLst>
              <p:ext uri="{D42A27DB-BD31-4B8C-83A1-F6EECF244321}">
                <p14:modId xmlns:p14="http://schemas.microsoft.com/office/powerpoint/2010/main" val="4284586752"/>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1105470" y="1888114"/>
            <a:ext cx="9867328" cy="4606069"/>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Being able to determine which apps are currently running is critically important to IT. </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Sometimes apps will </a:t>
            </a:r>
            <a:r>
              <a:rPr lang="en-US" sz="2400" dirty="0">
                <a:solidFill>
                  <a:srgbClr val="C00000"/>
                </a:solidFill>
                <a:latin typeface="Century" panose="02040604050505020304" pitchFamily="18" charset="0"/>
              </a:rPr>
              <a:t>operate in the background. </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Between </a:t>
            </a:r>
            <a:r>
              <a:rPr lang="en-US" sz="2400" dirty="0">
                <a:solidFill>
                  <a:srgbClr val="C00000"/>
                </a:solidFill>
                <a:latin typeface="Century" panose="02040604050505020304" pitchFamily="18" charset="0"/>
              </a:rPr>
              <a:t>foreground</a:t>
            </a:r>
            <a:r>
              <a:rPr lang="en-US" sz="2400" dirty="0">
                <a:latin typeface="Century" panose="02040604050505020304" pitchFamily="18" charset="0"/>
              </a:rPr>
              <a:t> and </a:t>
            </a:r>
            <a:r>
              <a:rPr lang="en-US" sz="2400" dirty="0">
                <a:solidFill>
                  <a:srgbClr val="C00000"/>
                </a:solidFill>
                <a:latin typeface="Century" panose="02040604050505020304" pitchFamily="18" charset="0"/>
              </a:rPr>
              <a:t>background</a:t>
            </a:r>
            <a:r>
              <a:rPr lang="en-US" sz="2400" dirty="0">
                <a:latin typeface="Century" panose="02040604050505020304" pitchFamily="18" charset="0"/>
              </a:rPr>
              <a:t> apps, you can sometimes lose track of all the apps you’re running. When too many apps are open, our computer can slow down as its hardware </a:t>
            </a:r>
            <a:r>
              <a:rPr lang="en-US" sz="2400" dirty="0" smtClean="0">
                <a:latin typeface="Century" panose="02040604050505020304" pitchFamily="18" charset="0"/>
              </a:rPr>
              <a:t>fights </a:t>
            </a:r>
            <a:r>
              <a:rPr lang="en-US" sz="2400" dirty="0">
                <a:latin typeface="Century" panose="02040604050505020304" pitchFamily="18" charset="0"/>
              </a:rPr>
              <a:t>to keep up with all the requests.</a:t>
            </a:r>
          </a:p>
          <a:p>
            <a:pPr marL="1446213" lvl="2" indent="-228600" algn="just" defTabSz="914400">
              <a:lnSpc>
                <a:spcPct val="150000"/>
              </a:lnSpc>
              <a:spcBef>
                <a:spcPts val="400"/>
              </a:spcBef>
              <a:buClr>
                <a:srgbClr val="3278B8"/>
              </a:buClr>
              <a:buFont typeface="Wingdings" panose="05000000000000000000" pitchFamily="2" charset="2"/>
              <a:buChar char="§"/>
            </a:pPr>
            <a:endParaRPr lang="en-US" sz="24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35</a:t>
            </a:fld>
            <a:r>
              <a:rPr lang="en-US" dirty="0"/>
              <a:t> of 42</a:t>
            </a:r>
          </a:p>
        </p:txBody>
      </p:sp>
    </p:spTree>
    <p:extLst>
      <p:ext uri="{BB962C8B-B14F-4D97-AF65-F5344CB8AC3E}">
        <p14:creationId xmlns:p14="http://schemas.microsoft.com/office/powerpoint/2010/main" val="3544944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Managing applications</a:t>
            </a:r>
          </a:p>
        </p:txBody>
      </p:sp>
      <p:graphicFrame>
        <p:nvGraphicFramePr>
          <p:cNvPr id="6" name="Diagram 5"/>
          <p:cNvGraphicFramePr/>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520506" y="1972522"/>
            <a:ext cx="7256313" cy="3860031"/>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300" dirty="0">
                <a:latin typeface="Century" panose="02040604050505020304" pitchFamily="18" charset="0"/>
              </a:rPr>
              <a:t>Your computer provides an accessible way to see which apps are running at a given time. </a:t>
            </a:r>
          </a:p>
          <a:p>
            <a:pPr marL="989013" lvl="1" indent="-228600" algn="just" defTabSz="914400">
              <a:lnSpc>
                <a:spcPct val="150000"/>
              </a:lnSpc>
              <a:spcBef>
                <a:spcPts val="400"/>
              </a:spcBef>
              <a:buClr>
                <a:srgbClr val="3278B8"/>
              </a:buClr>
              <a:buFont typeface="Wingdings" panose="05000000000000000000" pitchFamily="2" charset="2"/>
              <a:buChar char="§"/>
            </a:pPr>
            <a:r>
              <a:rPr lang="en-US" sz="2300" dirty="0">
                <a:latin typeface="Century" panose="02040604050505020304" pitchFamily="18" charset="0"/>
              </a:rPr>
              <a:t>To view running apps, press </a:t>
            </a:r>
            <a:r>
              <a:rPr lang="en-US" sz="2300" dirty="0">
                <a:solidFill>
                  <a:srgbClr val="C00000"/>
                </a:solidFill>
                <a:latin typeface="Century" panose="02040604050505020304" pitchFamily="18" charset="0"/>
              </a:rPr>
              <a:t>CTRL + ALT + DELETE. </a:t>
            </a:r>
            <a:r>
              <a:rPr lang="en-US" sz="2300" dirty="0">
                <a:latin typeface="Century" panose="02040604050505020304" pitchFamily="18" charset="0"/>
              </a:rPr>
              <a:t>Once you do this, you will see a screen with a variety of options. Click Task Manager. You should now see a window with a number of currently-running apps.</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36</a:t>
            </a:fld>
            <a:r>
              <a:rPr lang="en-US" dirty="0"/>
              <a:t> of 42</a:t>
            </a:r>
          </a:p>
        </p:txBody>
      </p:sp>
      <p:pic>
        <p:nvPicPr>
          <p:cNvPr id="5" name="Picture 4" descr="Graphical user interface, text, application&#10;&#10;Description automatically generated">
            <a:extLst>
              <a:ext uri="{FF2B5EF4-FFF2-40B4-BE49-F238E27FC236}">
                <a16:creationId xmlns:a16="http://schemas.microsoft.com/office/drawing/2014/main" id="{E6909472-67B4-B2E9-648A-43EEA471F188}"/>
              </a:ext>
            </a:extLst>
          </p:cNvPr>
          <p:cNvPicPr>
            <a:picLocks noChangeAspect="1"/>
          </p:cNvPicPr>
          <p:nvPr/>
        </p:nvPicPr>
        <p:blipFill>
          <a:blip r:embed="rId8"/>
          <a:stretch>
            <a:fillRect/>
          </a:stretch>
        </p:blipFill>
        <p:spPr>
          <a:xfrm>
            <a:off x="7945629" y="1972522"/>
            <a:ext cx="4208855" cy="3974464"/>
          </a:xfrm>
          <a:prstGeom prst="rect">
            <a:avLst/>
          </a:prstGeom>
        </p:spPr>
      </p:pic>
    </p:spTree>
    <p:extLst>
      <p:ext uri="{BB962C8B-B14F-4D97-AF65-F5344CB8AC3E}">
        <p14:creationId xmlns:p14="http://schemas.microsoft.com/office/powerpoint/2010/main" val="1045500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Managing applications</a:t>
            </a:r>
          </a:p>
        </p:txBody>
      </p:sp>
      <p:graphicFrame>
        <p:nvGraphicFramePr>
          <p:cNvPr id="6" name="Diagram 5"/>
          <p:cNvGraphicFramePr/>
          <p:nvPr>
            <p:extLst>
              <p:ext uri="{D42A27DB-BD31-4B8C-83A1-F6EECF244321}">
                <p14:modId xmlns:p14="http://schemas.microsoft.com/office/powerpoint/2010/main" val="2331937393"/>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1105470" y="1888114"/>
            <a:ext cx="9867328" cy="4021614"/>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Sometimes, an error may occur and an app stops responding to your computer. When this happens, you will not be able to interact with the app until it starts </a:t>
            </a:r>
            <a:r>
              <a:rPr lang="en-US" sz="2400" dirty="0">
                <a:solidFill>
                  <a:srgbClr val="C00000"/>
                </a:solidFill>
                <a:latin typeface="Century" panose="02040604050505020304" pitchFamily="18" charset="0"/>
              </a:rPr>
              <a:t>responding </a:t>
            </a:r>
            <a:r>
              <a:rPr lang="en-US" sz="2400" dirty="0">
                <a:latin typeface="Century" panose="02040604050505020304" pitchFamily="18" charset="0"/>
              </a:rPr>
              <a:t>again. But since you may be waiting indefinitely, you may just want to force the app to close so that you can relaunch it.</a:t>
            </a:r>
          </a:p>
          <a:p>
            <a:pPr marL="989013" lvl="1" indent="-228600" algn="just" defTabSz="914400">
              <a:lnSpc>
                <a:spcPct val="150000"/>
              </a:lnSpc>
              <a:spcBef>
                <a:spcPts val="400"/>
              </a:spcBef>
              <a:buClr>
                <a:srgbClr val="3278B8"/>
              </a:buClr>
              <a:buFont typeface="Wingdings" panose="05000000000000000000" pitchFamily="2" charset="2"/>
              <a:buChar char="§"/>
            </a:pPr>
            <a:r>
              <a:rPr lang="en-US" sz="2400" dirty="0">
                <a:latin typeface="Century" panose="02040604050505020304" pitchFamily="18" charset="0"/>
              </a:rPr>
              <a:t>To kill an app, open Task Manager, click on the name of the app you wish to close, and then </a:t>
            </a:r>
            <a:r>
              <a:rPr lang="en-US" sz="2400" dirty="0">
                <a:solidFill>
                  <a:srgbClr val="C00000"/>
                </a:solidFill>
                <a:latin typeface="Century" panose="02040604050505020304" pitchFamily="18" charset="0"/>
              </a:rPr>
              <a:t>click End Task.</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37</a:t>
            </a:fld>
            <a:r>
              <a:rPr lang="en-US" dirty="0"/>
              <a:t> of 42</a:t>
            </a:r>
          </a:p>
        </p:txBody>
      </p:sp>
    </p:spTree>
    <p:extLst>
      <p:ext uri="{BB962C8B-B14F-4D97-AF65-F5344CB8AC3E}">
        <p14:creationId xmlns:p14="http://schemas.microsoft.com/office/powerpoint/2010/main" val="233299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Basics of Software Installation</a:t>
            </a:r>
          </a:p>
        </p:txBody>
      </p:sp>
      <p:sp>
        <p:nvSpPr>
          <p:cNvPr id="7"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400" dirty="0">
                <a:latin typeface="Century" panose="02040604050505020304" pitchFamily="18" charset="0"/>
              </a:rPr>
              <a:t>Your computer comes with a ton of built-in software programs such as note-taking applications, a virtual calculator, photo-viewing programs, and more. </a:t>
            </a:r>
          </a:p>
          <a:p>
            <a:pPr algn="just">
              <a:lnSpc>
                <a:spcPct val="150000"/>
              </a:lnSpc>
              <a:buClr>
                <a:srgbClr val="3278B8"/>
              </a:buClr>
            </a:pPr>
            <a:r>
              <a:rPr lang="en-US" sz="2400" dirty="0">
                <a:latin typeface="Century" panose="02040604050505020304" pitchFamily="18" charset="0"/>
              </a:rPr>
              <a:t>What happens when you want to use a piece of software that did not come with your computer? </a:t>
            </a:r>
            <a:r>
              <a:rPr lang="en-US" sz="2400" dirty="0">
                <a:solidFill>
                  <a:srgbClr val="C00000"/>
                </a:solidFill>
                <a:latin typeface="Century" panose="02040604050505020304" pitchFamily="18" charset="0"/>
              </a:rPr>
              <a:t>You must install it.</a:t>
            </a:r>
          </a:p>
          <a:p>
            <a:pPr algn="just">
              <a:lnSpc>
                <a:spcPct val="150000"/>
              </a:lnSpc>
              <a:buClr>
                <a:srgbClr val="3278B8"/>
              </a:buClr>
            </a:pPr>
            <a:r>
              <a:rPr lang="en-US" sz="2400" dirty="0">
                <a:latin typeface="Century" panose="02040604050505020304" pitchFamily="18" charset="0"/>
              </a:rPr>
              <a:t>Installing a program means </a:t>
            </a:r>
            <a:r>
              <a:rPr lang="en-US" sz="2400" dirty="0">
                <a:solidFill>
                  <a:srgbClr val="C00000"/>
                </a:solidFill>
                <a:latin typeface="Century" panose="02040604050505020304" pitchFamily="18" charset="0"/>
              </a:rPr>
              <a:t>configuring your computer </a:t>
            </a:r>
            <a:r>
              <a:rPr lang="en-US" sz="2400" dirty="0">
                <a:latin typeface="Century" panose="02040604050505020304" pitchFamily="18" charset="0"/>
              </a:rPr>
              <a:t>so that it can run a specific program. </a:t>
            </a:r>
            <a:r>
              <a:rPr lang="ar-JO" sz="2400" dirty="0" smtClean="0">
                <a:latin typeface="Century" panose="02040604050505020304" pitchFamily="18" charset="0"/>
              </a:rPr>
              <a:t>تجهيز وتنظيم </a:t>
            </a:r>
            <a:endParaRPr lang="en-US" sz="24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38</a:t>
            </a:fld>
            <a:r>
              <a:rPr lang="en-US" dirty="0"/>
              <a:t> of 42</a:t>
            </a:r>
          </a:p>
        </p:txBody>
      </p:sp>
    </p:spTree>
    <p:extLst>
      <p:ext uri="{BB962C8B-B14F-4D97-AF65-F5344CB8AC3E}">
        <p14:creationId xmlns:p14="http://schemas.microsoft.com/office/powerpoint/2010/main" val="4041526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Basics of Software Installation</a:t>
            </a:r>
          </a:p>
        </p:txBody>
      </p:sp>
      <p:sp>
        <p:nvSpPr>
          <p:cNvPr id="7"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400" dirty="0">
                <a:latin typeface="Century" panose="02040604050505020304" pitchFamily="18" charset="0"/>
              </a:rPr>
              <a:t>It is impossible to use a piece of software without first installing it.</a:t>
            </a:r>
          </a:p>
          <a:p>
            <a:pPr algn="just">
              <a:lnSpc>
                <a:spcPct val="150000"/>
              </a:lnSpc>
              <a:buClr>
                <a:srgbClr val="3278B8"/>
              </a:buClr>
            </a:pPr>
            <a:r>
              <a:rPr lang="en-US" sz="2400" dirty="0">
                <a:latin typeface="Century" panose="02040604050505020304" pitchFamily="18" charset="0"/>
              </a:rPr>
              <a:t>A piece of software is installed when all of its files are placed in a folder on your computer and an </a:t>
            </a:r>
            <a:r>
              <a:rPr lang="en-US" sz="2400" dirty="0">
                <a:solidFill>
                  <a:srgbClr val="C00000"/>
                </a:solidFill>
                <a:latin typeface="Century" panose="02040604050505020304" pitchFamily="18" charset="0"/>
              </a:rPr>
              <a:t>executable file </a:t>
            </a:r>
            <a:r>
              <a:rPr lang="en-US" sz="2400" dirty="0">
                <a:latin typeface="Century" panose="02040604050505020304" pitchFamily="18" charset="0"/>
              </a:rPr>
              <a:t>— an entry-point for starting and running the software — is generated.</a:t>
            </a:r>
          </a:p>
          <a:p>
            <a:pPr algn="just">
              <a:lnSpc>
                <a:spcPct val="150000"/>
              </a:lnSpc>
              <a:buClr>
                <a:srgbClr val="3278B8"/>
              </a:buClr>
            </a:pPr>
            <a:r>
              <a:rPr lang="en-US" sz="2400" dirty="0">
                <a:latin typeface="Century" panose="02040604050505020304" pitchFamily="18" charset="0"/>
              </a:rPr>
              <a:t>Knowing how to download and install software on your computer is a critical skill for anyone interested in IT. </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39</a:t>
            </a:fld>
            <a:r>
              <a:rPr lang="en-US" dirty="0"/>
              <a:t> of 42</a:t>
            </a:r>
          </a:p>
        </p:txBody>
      </p:sp>
    </p:spTree>
    <p:extLst>
      <p:ext uri="{BB962C8B-B14F-4D97-AF65-F5344CB8AC3E}">
        <p14:creationId xmlns:p14="http://schemas.microsoft.com/office/powerpoint/2010/main" val="1197397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Basics of Operating Systems</a:t>
            </a:r>
          </a:p>
        </p:txBody>
      </p:sp>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400" dirty="0">
                <a:latin typeface="Century" panose="02040604050505020304" pitchFamily="18" charset="0"/>
              </a:rPr>
              <a:t>The </a:t>
            </a:r>
            <a:r>
              <a:rPr lang="en-US" sz="2400" b="1" dirty="0">
                <a:latin typeface="Century" panose="02040604050505020304" pitchFamily="18" charset="0"/>
              </a:rPr>
              <a:t>Operating System (OS) </a:t>
            </a:r>
            <a:r>
              <a:rPr lang="en-US" sz="2400" dirty="0">
                <a:latin typeface="Century" panose="02040604050505020304" pitchFamily="18" charset="0"/>
              </a:rPr>
              <a:t>is system software that manages the basic functionalities of a computer and is responsible for tasks such as process management, memory management, file system management, IO management, networking, security, and providing a user interface.</a:t>
            </a:r>
          </a:p>
          <a:p>
            <a:pPr algn="just">
              <a:lnSpc>
                <a:spcPct val="150000"/>
              </a:lnSpc>
              <a:buClr>
                <a:srgbClr val="3278B8"/>
              </a:buClr>
            </a:pPr>
            <a:r>
              <a:rPr lang="en-US" sz="2400" dirty="0">
                <a:latin typeface="Century" panose="02040604050505020304" pitchFamily="18" charset="0"/>
              </a:rPr>
              <a:t>Every computer contains at least one operating system which starts working the moment a computer is turned on. </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4</a:t>
            </a:fld>
            <a:r>
              <a:rPr lang="en-US" dirty="0"/>
              <a:t> of 42</a:t>
            </a:r>
          </a:p>
        </p:txBody>
      </p:sp>
    </p:spTree>
    <p:extLst>
      <p:ext uri="{BB962C8B-B14F-4D97-AF65-F5344CB8AC3E}">
        <p14:creationId xmlns:p14="http://schemas.microsoft.com/office/powerpoint/2010/main" val="3829261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General installation steps</a:t>
            </a:r>
          </a:p>
        </p:txBody>
      </p:sp>
      <p:graphicFrame>
        <p:nvGraphicFramePr>
          <p:cNvPr id="6" name="Diagram 5"/>
          <p:cNvGraphicFramePr/>
          <p:nvPr>
            <p:extLst>
              <p:ext uri="{D42A27DB-BD31-4B8C-83A1-F6EECF244321}">
                <p14:modId xmlns:p14="http://schemas.microsoft.com/office/powerpoint/2010/main" val="1655642576"/>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1105470" y="1888114"/>
            <a:ext cx="9867328" cy="4493538"/>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300" dirty="0">
                <a:latin typeface="Century" panose="02040604050505020304" pitchFamily="18" charset="0"/>
              </a:rPr>
              <a:t>To use a piece of software, you must first download it. </a:t>
            </a:r>
          </a:p>
          <a:p>
            <a:pPr marL="989013" lvl="1" indent="-228600" algn="just" defTabSz="914400">
              <a:lnSpc>
                <a:spcPct val="150000"/>
              </a:lnSpc>
              <a:spcBef>
                <a:spcPts val="400"/>
              </a:spcBef>
              <a:buClr>
                <a:srgbClr val="3278B8"/>
              </a:buClr>
              <a:buFont typeface="Wingdings" panose="05000000000000000000" pitchFamily="2" charset="2"/>
              <a:buChar char="§"/>
            </a:pPr>
            <a:r>
              <a:rPr lang="en-US" sz="2300" dirty="0">
                <a:latin typeface="Century" panose="02040604050505020304" pitchFamily="18" charset="0"/>
              </a:rPr>
              <a:t>Downloading means retrieving files and data that make up the software from the internet </a:t>
            </a:r>
            <a:r>
              <a:rPr lang="en-US" sz="2300" dirty="0">
                <a:solidFill>
                  <a:srgbClr val="C00000"/>
                </a:solidFill>
                <a:latin typeface="Century" panose="02040604050505020304" pitchFamily="18" charset="0"/>
              </a:rPr>
              <a:t>(stored on a server somewhere)</a:t>
            </a:r>
            <a:r>
              <a:rPr lang="en-US" sz="2300" dirty="0">
                <a:latin typeface="Century" panose="02040604050505020304" pitchFamily="18" charset="0"/>
              </a:rPr>
              <a:t> and storing them on your local computer.</a:t>
            </a:r>
          </a:p>
          <a:p>
            <a:pPr marL="989013" lvl="1" indent="-228600" algn="just" defTabSz="914400">
              <a:lnSpc>
                <a:spcPct val="150000"/>
              </a:lnSpc>
              <a:spcBef>
                <a:spcPts val="400"/>
              </a:spcBef>
              <a:buClr>
                <a:srgbClr val="3278B8"/>
              </a:buClr>
              <a:buFont typeface="Wingdings" panose="05000000000000000000" pitchFamily="2" charset="2"/>
              <a:buChar char="§"/>
            </a:pPr>
            <a:r>
              <a:rPr lang="en-US" sz="2300" dirty="0">
                <a:latin typeface="Century" panose="02040604050505020304" pitchFamily="18" charset="0"/>
              </a:rPr>
              <a:t>Most downloads will take place over the internet. Make sure that you are careful from which </a:t>
            </a:r>
            <a:r>
              <a:rPr lang="en-US" sz="2300" dirty="0">
                <a:solidFill>
                  <a:srgbClr val="C00000"/>
                </a:solidFill>
                <a:latin typeface="Century" panose="02040604050505020304" pitchFamily="18" charset="0"/>
              </a:rPr>
              <a:t>websites you download files.</a:t>
            </a:r>
          </a:p>
          <a:p>
            <a:pPr marL="989013" lvl="1" indent="-228600" algn="just" defTabSz="914400">
              <a:lnSpc>
                <a:spcPct val="150000"/>
              </a:lnSpc>
              <a:spcBef>
                <a:spcPts val="400"/>
              </a:spcBef>
              <a:buClr>
                <a:srgbClr val="3278B8"/>
              </a:buClr>
              <a:buFont typeface="Wingdings" panose="05000000000000000000" pitchFamily="2" charset="2"/>
              <a:buChar char="§"/>
            </a:pPr>
            <a:r>
              <a:rPr lang="en-US" sz="2300" dirty="0">
                <a:latin typeface="Century" panose="02040604050505020304" pitchFamily="18" charset="0"/>
              </a:rPr>
              <a:t>A majority of viruses and malware come from downloads from malicious sources online, so be sure to use only trusted sources.</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40</a:t>
            </a:fld>
            <a:r>
              <a:rPr lang="en-US" dirty="0"/>
              <a:t> of 42</a:t>
            </a:r>
          </a:p>
        </p:txBody>
      </p:sp>
    </p:spTree>
    <p:extLst>
      <p:ext uri="{BB962C8B-B14F-4D97-AF65-F5344CB8AC3E}">
        <p14:creationId xmlns:p14="http://schemas.microsoft.com/office/powerpoint/2010/main" val="91343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General installation steps</a:t>
            </a:r>
          </a:p>
        </p:txBody>
      </p:sp>
      <p:graphicFrame>
        <p:nvGraphicFramePr>
          <p:cNvPr id="6" name="Diagram 5"/>
          <p:cNvGraphicFramePr/>
          <p:nvPr>
            <p:extLst>
              <p:ext uri="{D42A27DB-BD31-4B8C-83A1-F6EECF244321}">
                <p14:modId xmlns:p14="http://schemas.microsoft.com/office/powerpoint/2010/main" val="1462510818"/>
              </p:ext>
            </p:extLst>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1105470" y="1888114"/>
            <a:ext cx="9867328" cy="3897092"/>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300" dirty="0">
                <a:latin typeface="Century" panose="02040604050505020304" pitchFamily="18" charset="0"/>
              </a:rPr>
              <a:t>At this point, the remainder of the software installation process is highly dependent on the operating system.</a:t>
            </a:r>
          </a:p>
          <a:p>
            <a:pPr marL="989013" lvl="1" indent="-228600" algn="just" defTabSz="914400">
              <a:lnSpc>
                <a:spcPct val="150000"/>
              </a:lnSpc>
              <a:spcBef>
                <a:spcPts val="400"/>
              </a:spcBef>
              <a:buClr>
                <a:srgbClr val="3278B8"/>
              </a:buClr>
              <a:buFont typeface="Wingdings" panose="05000000000000000000" pitchFamily="2" charset="2"/>
              <a:buChar char="§"/>
            </a:pPr>
            <a:r>
              <a:rPr lang="en-US" sz="2300" dirty="0">
                <a:latin typeface="Century" panose="02040604050505020304" pitchFamily="18" charset="0"/>
              </a:rPr>
              <a:t>Broadly speaking, you will use the </a:t>
            </a:r>
            <a:r>
              <a:rPr lang="en-US" sz="2300" dirty="0">
                <a:solidFill>
                  <a:srgbClr val="C00000"/>
                </a:solidFill>
                <a:latin typeface="Century" panose="02040604050505020304" pitchFamily="18" charset="0"/>
              </a:rPr>
              <a:t>installation file </a:t>
            </a:r>
            <a:r>
              <a:rPr lang="en-US" sz="2300" dirty="0">
                <a:latin typeface="Century" panose="02040604050505020304" pitchFamily="18" charset="0"/>
              </a:rPr>
              <a:t>you downloaded to install the software; however, the form that file takes will depend on your operating system.</a:t>
            </a:r>
          </a:p>
          <a:p>
            <a:pPr marL="989013" lvl="1" indent="-228600" algn="just" defTabSz="914400">
              <a:lnSpc>
                <a:spcPct val="150000"/>
              </a:lnSpc>
              <a:spcBef>
                <a:spcPts val="400"/>
              </a:spcBef>
              <a:buClr>
                <a:srgbClr val="3278B8"/>
              </a:buClr>
              <a:buFont typeface="Wingdings" panose="05000000000000000000" pitchFamily="2" charset="2"/>
              <a:buChar char="§"/>
            </a:pPr>
            <a:r>
              <a:rPr lang="en-US" sz="2300" dirty="0">
                <a:latin typeface="Century" panose="02040604050505020304" pitchFamily="18" charset="0"/>
              </a:rPr>
              <a:t>Downloading some pieces of software will require you to </a:t>
            </a:r>
            <a:r>
              <a:rPr lang="en-US" sz="2300" dirty="0">
                <a:solidFill>
                  <a:srgbClr val="C00000"/>
                </a:solidFill>
                <a:latin typeface="Century" panose="02040604050505020304" pitchFamily="18" charset="0"/>
              </a:rPr>
              <a:t>accept certain terms and conditions.</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41</a:t>
            </a:fld>
            <a:r>
              <a:rPr lang="en-US" dirty="0"/>
              <a:t> of 42</a:t>
            </a:r>
          </a:p>
        </p:txBody>
      </p:sp>
    </p:spTree>
    <p:extLst>
      <p:ext uri="{BB962C8B-B14F-4D97-AF65-F5344CB8AC3E}">
        <p14:creationId xmlns:p14="http://schemas.microsoft.com/office/powerpoint/2010/main" val="4174389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General installation steps</a:t>
            </a:r>
          </a:p>
        </p:txBody>
      </p:sp>
      <p:graphicFrame>
        <p:nvGraphicFramePr>
          <p:cNvPr id="6" name="Diagram 5"/>
          <p:cNvGraphicFramePr/>
          <p:nvPr/>
        </p:nvGraphicFramePr>
        <p:xfrm>
          <a:off x="1105469" y="1292340"/>
          <a:ext cx="9867329" cy="83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707477" y="3738891"/>
            <a:ext cx="10663311" cy="2503249"/>
          </a:xfrm>
          <a:prstGeom prst="rect">
            <a:avLst/>
          </a:prstGeom>
        </p:spPr>
        <p:txBody>
          <a:bodyPr wrap="square">
            <a:spAutoFit/>
          </a:bodyPr>
          <a:lstStyle/>
          <a:p>
            <a:pPr marL="989013" lvl="1"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These spell out a number of very important policies which will tell you what you can expect in aspects such as </a:t>
            </a:r>
            <a:r>
              <a:rPr lang="en-US" sz="2000" dirty="0">
                <a:solidFill>
                  <a:srgbClr val="C00000"/>
                </a:solidFill>
                <a:latin typeface="Century" panose="02040604050505020304" pitchFamily="18" charset="0"/>
              </a:rPr>
              <a:t>data privacy. </a:t>
            </a:r>
          </a:p>
          <a:p>
            <a:pPr marL="989013" lvl="1"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The terms and conditions may be lengthy, but they provide critical information. </a:t>
            </a:r>
          </a:p>
          <a:p>
            <a:pPr marL="989013" lvl="1"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As a professional in information technology (IT), it’s important to understand the terms of use of a piece of software..</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42</a:t>
            </a:fld>
            <a:r>
              <a:rPr lang="en-US" dirty="0"/>
              <a:t> of 42</a:t>
            </a:r>
          </a:p>
        </p:txBody>
      </p:sp>
      <p:pic>
        <p:nvPicPr>
          <p:cNvPr id="5" name="Picture 4" descr="Graphical user interface, text, application, email&#10;&#10;Description automatically generated">
            <a:extLst>
              <a:ext uri="{FF2B5EF4-FFF2-40B4-BE49-F238E27FC236}">
                <a16:creationId xmlns:a16="http://schemas.microsoft.com/office/drawing/2014/main" id="{169CB748-326E-30F0-64D1-585441E7C252}"/>
              </a:ext>
            </a:extLst>
          </p:cNvPr>
          <p:cNvPicPr>
            <a:picLocks noChangeAspect="1"/>
          </p:cNvPicPr>
          <p:nvPr/>
        </p:nvPicPr>
        <p:blipFill>
          <a:blip r:embed="rId8"/>
          <a:stretch>
            <a:fillRect/>
          </a:stretch>
        </p:blipFill>
        <p:spPr>
          <a:xfrm>
            <a:off x="3036277" y="1959034"/>
            <a:ext cx="6119445" cy="1779857"/>
          </a:xfrm>
          <a:prstGeom prst="rect">
            <a:avLst/>
          </a:prstGeom>
          <a:ln>
            <a:solidFill>
              <a:schemeClr val="accent1"/>
            </a:solidFill>
          </a:ln>
        </p:spPr>
      </p:pic>
    </p:spTree>
    <p:extLst>
      <p:ext uri="{BB962C8B-B14F-4D97-AF65-F5344CB8AC3E}">
        <p14:creationId xmlns:p14="http://schemas.microsoft.com/office/powerpoint/2010/main" val="156294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Wrapping up</a:t>
            </a:r>
            <a:endParaRPr lang="en-US" sz="1200" dirty="0">
              <a:latin typeface="Century" panose="02040604050505020304" pitchFamily="18" charset="0"/>
            </a:endParaRPr>
          </a:p>
        </p:txBody>
      </p:sp>
      <p:sp>
        <p:nvSpPr>
          <p:cNvPr id="7" name="Content Placeholder 2"/>
          <p:cNvSpPr>
            <a:spLocks noGrp="1"/>
          </p:cNvSpPr>
          <p:nvPr>
            <p:ph idx="1"/>
          </p:nvPr>
        </p:nvSpPr>
        <p:spPr>
          <a:xfrm>
            <a:off x="1000837" y="1234969"/>
            <a:ext cx="10058400" cy="5346986"/>
          </a:xfrm>
        </p:spPr>
        <p:txBody>
          <a:bodyPr>
            <a:normAutofit lnSpcReduction="10000"/>
          </a:bodyPr>
          <a:lstStyle/>
          <a:p>
            <a:pPr algn="just">
              <a:lnSpc>
                <a:spcPct val="150000"/>
              </a:lnSpc>
              <a:buClr>
                <a:srgbClr val="3278B8"/>
              </a:buClr>
            </a:pPr>
            <a:r>
              <a:rPr lang="en-US" sz="2000" dirty="0">
                <a:latin typeface="Century" panose="02040604050505020304" pitchFamily="18" charset="0"/>
              </a:rPr>
              <a:t>The operating system (OS) is system software that manages the basic functionalities of a computer.</a:t>
            </a:r>
          </a:p>
          <a:p>
            <a:pPr algn="just">
              <a:lnSpc>
                <a:spcPct val="150000"/>
              </a:lnSpc>
              <a:buClr>
                <a:srgbClr val="3278B8"/>
              </a:buClr>
            </a:pPr>
            <a:r>
              <a:rPr lang="en-US" sz="2000" dirty="0">
                <a:latin typeface="Century" panose="02040604050505020304" pitchFamily="18" charset="0"/>
              </a:rPr>
              <a:t>Some of the tasks that an OS is responsible for are process management, memory management, file system management, and IO management.</a:t>
            </a:r>
          </a:p>
          <a:p>
            <a:pPr algn="just">
              <a:lnSpc>
                <a:spcPct val="150000"/>
              </a:lnSpc>
              <a:buClr>
                <a:srgbClr val="3278B8"/>
              </a:buClr>
            </a:pPr>
            <a:r>
              <a:rPr lang="en-US" sz="2000" dirty="0">
                <a:latin typeface="Century" panose="02040604050505020304" pitchFamily="18" charset="0"/>
              </a:rPr>
              <a:t>Filesystems are the data structure used by operating systems to store and retrieve data. </a:t>
            </a:r>
          </a:p>
          <a:p>
            <a:pPr algn="just">
              <a:lnSpc>
                <a:spcPct val="150000"/>
              </a:lnSpc>
              <a:buClr>
                <a:srgbClr val="3278B8"/>
              </a:buClr>
            </a:pPr>
            <a:r>
              <a:rPr lang="en-US" sz="2000" dirty="0">
                <a:latin typeface="Century" panose="02040604050505020304" pitchFamily="18" charset="0"/>
              </a:rPr>
              <a:t>Certain apps can work on more than one operating system while others cannot. The ones that cannot are called single-platform apps; the ones that can are called cross-platform apps.</a:t>
            </a:r>
          </a:p>
          <a:p>
            <a:pPr algn="just">
              <a:lnSpc>
                <a:spcPct val="150000"/>
              </a:lnSpc>
              <a:buClr>
                <a:srgbClr val="3278B8"/>
              </a:buClr>
            </a:pPr>
            <a:r>
              <a:rPr lang="en-US" sz="2000" dirty="0">
                <a:latin typeface="Century" panose="02040604050505020304" pitchFamily="18" charset="0"/>
              </a:rPr>
              <a:t>Knowing how to download and install software on your computer is a critical skill for anyone interested in IT. </a:t>
            </a:r>
          </a:p>
          <a:p>
            <a:pPr marL="0" indent="0" algn="just">
              <a:lnSpc>
                <a:spcPct val="150000"/>
              </a:lnSpc>
              <a:buClr>
                <a:srgbClr val="3278B8"/>
              </a:buClr>
              <a:buNone/>
            </a:pPr>
            <a:endParaRPr lang="en-US" sz="2000" b="1"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43</a:t>
            </a:fld>
            <a:r>
              <a:rPr lang="en-US" dirty="0"/>
              <a:t> of 42</a:t>
            </a:r>
          </a:p>
        </p:txBody>
      </p:sp>
    </p:spTree>
    <p:extLst>
      <p:ext uri="{BB962C8B-B14F-4D97-AF65-F5344CB8AC3E}">
        <p14:creationId xmlns:p14="http://schemas.microsoft.com/office/powerpoint/2010/main" val="1324572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Basics of Operating Systems</a:t>
            </a:r>
          </a:p>
        </p:txBody>
      </p:sp>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400" dirty="0">
                <a:latin typeface="Century" panose="02040604050505020304" pitchFamily="18" charset="0"/>
              </a:rPr>
              <a:t>The OS has control over both the software and hardware resources of a computer. </a:t>
            </a:r>
          </a:p>
          <a:p>
            <a:pPr algn="just">
              <a:lnSpc>
                <a:spcPct val="150000"/>
              </a:lnSpc>
              <a:buClr>
                <a:srgbClr val="3278B8"/>
              </a:buClr>
            </a:pPr>
            <a:r>
              <a:rPr lang="en-US" sz="2400" dirty="0">
                <a:latin typeface="Century" panose="02040604050505020304" pitchFamily="18" charset="0"/>
              </a:rPr>
              <a:t>At the core of an operating system is the </a:t>
            </a:r>
            <a:r>
              <a:rPr lang="en-US" sz="2400" b="1" dirty="0">
                <a:latin typeface="Century" panose="02040604050505020304" pitchFamily="18" charset="0"/>
              </a:rPr>
              <a:t>kernel</a:t>
            </a:r>
            <a:r>
              <a:rPr lang="en-US" sz="2400" dirty="0">
                <a:latin typeface="Century" panose="02040604050505020304" pitchFamily="18" charset="0"/>
              </a:rPr>
              <a:t> which manages all the interactions between the hardware and software components of a computer.</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5</a:t>
            </a:fld>
            <a:r>
              <a:rPr lang="en-US" dirty="0"/>
              <a:t> of 42</a:t>
            </a:r>
          </a:p>
        </p:txBody>
      </p:sp>
    </p:spTree>
    <p:extLst>
      <p:ext uri="{BB962C8B-B14F-4D97-AF65-F5344CB8AC3E}">
        <p14:creationId xmlns:p14="http://schemas.microsoft.com/office/powerpoint/2010/main" val="240108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Introduction to Operating Systems</a:t>
            </a:r>
          </a:p>
        </p:txBody>
      </p:sp>
      <p:sp>
        <p:nvSpPr>
          <p:cNvPr id="6" name="Content Placeholder 2"/>
          <p:cNvSpPr>
            <a:spLocks noGrp="1"/>
          </p:cNvSpPr>
          <p:nvPr>
            <p:ph idx="1"/>
          </p:nvPr>
        </p:nvSpPr>
        <p:spPr>
          <a:xfrm>
            <a:off x="1000837" y="1234969"/>
            <a:ext cx="5095163" cy="4479791"/>
          </a:xfrm>
        </p:spPr>
        <p:txBody>
          <a:bodyPr>
            <a:normAutofit/>
          </a:bodyPr>
          <a:lstStyle/>
          <a:p>
            <a:pPr algn="just">
              <a:buClr>
                <a:schemeClr val="accent1"/>
              </a:buClr>
            </a:pPr>
            <a:r>
              <a:rPr lang="en-US" sz="2400" dirty="0">
                <a:latin typeface="Century" panose="02040604050505020304" pitchFamily="18" charset="0"/>
              </a:rPr>
              <a:t>The process of interacting with our computers to do the activities often seems easy from our perspective. The truth is, these tasks are quite complicated from the perspective of our computers. Let’s discuss this task:</a:t>
            </a:r>
          </a:p>
          <a:p>
            <a:pPr marL="457200" lvl="1" indent="0" algn="just">
              <a:buClr>
                <a:schemeClr val="accent1"/>
              </a:buClr>
              <a:buNone/>
            </a:pPr>
            <a:r>
              <a:rPr lang="en-US" sz="2000" dirty="0">
                <a:latin typeface="Century" panose="02040604050505020304" pitchFamily="18" charset="0"/>
              </a:rPr>
              <a:t>“Use our mouse to open up our favorite music application and turn up our speakers to enjoy our favorite song”.</a:t>
            </a:r>
          </a:p>
          <a:p>
            <a:pPr marL="804863" lvl="1" indent="-177800" algn="just">
              <a:lnSpc>
                <a:spcPct val="110000"/>
              </a:lnSpc>
              <a:spcBef>
                <a:spcPts val="1000"/>
              </a:spcBef>
              <a:buClr>
                <a:srgbClr val="3278B8"/>
              </a:buClr>
              <a:buFont typeface="Wingdings" panose="05000000000000000000" pitchFamily="2" charset="2"/>
              <a:buChar char="§"/>
            </a:pPr>
            <a:endParaRPr lang="en-US" sz="2000" dirty="0">
              <a:latin typeface="Century" panose="02040604050505020304" pitchFamily="18" charset="0"/>
            </a:endParaRPr>
          </a:p>
          <a:p>
            <a:pPr lvl="1" algn="just">
              <a:buClr>
                <a:schemeClr val="accent1"/>
              </a:buClr>
            </a:pPr>
            <a:endParaRPr lang="en-US" sz="20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6</a:t>
            </a:fld>
            <a:r>
              <a:rPr lang="en-US" dirty="0"/>
              <a:t> of 42</a:t>
            </a:r>
          </a:p>
        </p:txBody>
      </p:sp>
      <p:pic>
        <p:nvPicPr>
          <p:cNvPr id="8" name="Picture 7" descr="A screenshot of a video game&#10;&#10;Description automatically generated">
            <a:extLst>
              <a:ext uri="{FF2B5EF4-FFF2-40B4-BE49-F238E27FC236}">
                <a16:creationId xmlns:a16="http://schemas.microsoft.com/office/drawing/2014/main" id="{7E8AA53C-2F27-44B9-1859-232FDEDEF398}"/>
              </a:ext>
            </a:extLst>
          </p:cNvPr>
          <p:cNvPicPr>
            <a:picLocks noChangeAspect="1"/>
          </p:cNvPicPr>
          <p:nvPr/>
        </p:nvPicPr>
        <p:blipFill>
          <a:blip r:embed="rId2"/>
          <a:stretch>
            <a:fillRect/>
          </a:stretch>
        </p:blipFill>
        <p:spPr>
          <a:xfrm>
            <a:off x="6258637" y="1216863"/>
            <a:ext cx="5645402" cy="4105747"/>
          </a:xfrm>
          <a:prstGeom prst="rect">
            <a:avLst/>
          </a:prstGeom>
        </p:spPr>
      </p:pic>
    </p:spTree>
    <p:extLst>
      <p:ext uri="{BB962C8B-B14F-4D97-AF65-F5344CB8AC3E}">
        <p14:creationId xmlns:p14="http://schemas.microsoft.com/office/powerpoint/2010/main" val="3562649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Introduction to Operating Systems</a:t>
            </a:r>
          </a:p>
        </p:txBody>
      </p:sp>
      <p:sp>
        <p:nvSpPr>
          <p:cNvPr id="6" name="Content Placeholder 2"/>
          <p:cNvSpPr>
            <a:spLocks noGrp="1"/>
          </p:cNvSpPr>
          <p:nvPr>
            <p:ph idx="1"/>
          </p:nvPr>
        </p:nvSpPr>
        <p:spPr>
          <a:xfrm>
            <a:off x="1000837" y="1234969"/>
            <a:ext cx="10058400" cy="5346986"/>
          </a:xfrm>
        </p:spPr>
        <p:txBody>
          <a:bodyPr>
            <a:normAutofit/>
          </a:bodyPr>
          <a:lstStyle/>
          <a:p>
            <a:pPr algn="just">
              <a:buClr>
                <a:schemeClr val="accent1"/>
              </a:buClr>
            </a:pPr>
            <a:r>
              <a:rPr lang="en-US" sz="2400" dirty="0">
                <a:latin typeface="Century" panose="02040604050505020304" pitchFamily="18" charset="0"/>
              </a:rPr>
              <a:t>For our computer to accomplish this task, it needs to:</a:t>
            </a:r>
          </a:p>
          <a:p>
            <a:pPr lvl="1" algn="just">
              <a:buClr>
                <a:schemeClr val="accent1"/>
              </a:buClr>
            </a:pPr>
            <a:r>
              <a:rPr lang="en-US" sz="2000" dirty="0">
                <a:latin typeface="Century" panose="02040604050505020304" pitchFamily="18" charset="0"/>
              </a:rPr>
              <a:t>Handle the input of mouse movement and mouse clicks.</a:t>
            </a:r>
          </a:p>
          <a:p>
            <a:pPr lvl="1" algn="just">
              <a:buClr>
                <a:schemeClr val="accent1"/>
              </a:buClr>
            </a:pPr>
            <a:r>
              <a:rPr lang="en-US" sz="2000" dirty="0">
                <a:latin typeface="Century" panose="02040604050505020304" pitchFamily="18" charset="0"/>
              </a:rPr>
              <a:t>Fetch the data necessary to run the software responsible for the music application.</a:t>
            </a:r>
          </a:p>
          <a:p>
            <a:pPr lvl="1" algn="just">
              <a:buClr>
                <a:schemeClr val="accent1"/>
              </a:buClr>
            </a:pPr>
            <a:r>
              <a:rPr lang="en-US" sz="2000" dirty="0">
                <a:latin typeface="Century" panose="02040604050505020304" pitchFamily="18" charset="0"/>
              </a:rPr>
              <a:t>Run that software.</a:t>
            </a:r>
          </a:p>
          <a:p>
            <a:pPr lvl="1" algn="just">
              <a:buClr>
                <a:schemeClr val="accent1"/>
              </a:buClr>
            </a:pPr>
            <a:r>
              <a:rPr lang="en-US" sz="2000" dirty="0">
                <a:latin typeface="Century" panose="02040604050505020304" pitchFamily="18" charset="0"/>
              </a:rPr>
              <a:t>Retrieve the data necessary to play a specific song.</a:t>
            </a:r>
          </a:p>
          <a:p>
            <a:pPr lvl="1" algn="just">
              <a:buClr>
                <a:schemeClr val="accent1"/>
              </a:buClr>
            </a:pPr>
            <a:r>
              <a:rPr lang="en-US" sz="2000" dirty="0">
                <a:latin typeface="Century" panose="02040604050505020304" pitchFamily="18" charset="0"/>
              </a:rPr>
              <a:t>Communicate with the speaker to output this song.</a:t>
            </a:r>
          </a:p>
          <a:p>
            <a:pPr lvl="1" algn="just">
              <a:buClr>
                <a:schemeClr val="accent1"/>
              </a:buClr>
            </a:pPr>
            <a:r>
              <a:rPr lang="en-US" sz="2000" dirty="0">
                <a:latin typeface="Century" panose="02040604050505020304" pitchFamily="18" charset="0"/>
              </a:rPr>
              <a:t>Handle the input of the speaker dial being turned.</a:t>
            </a:r>
          </a:p>
          <a:p>
            <a:pPr lvl="1" algn="just">
              <a:buClr>
                <a:schemeClr val="accent1"/>
              </a:buClr>
            </a:pPr>
            <a:r>
              <a:rPr lang="en-US" sz="2000" dirty="0">
                <a:latin typeface="Century" panose="02040604050505020304" pitchFamily="18" charset="0"/>
              </a:rPr>
              <a:t>Communicate with the speaker to output the music at a louder volume.</a:t>
            </a:r>
          </a:p>
          <a:p>
            <a:pPr algn="just">
              <a:buClr>
                <a:schemeClr val="accent1"/>
              </a:buClr>
            </a:pPr>
            <a:r>
              <a:rPr lang="en-US" sz="2400" dirty="0">
                <a:latin typeface="Century" panose="02040604050505020304" pitchFamily="18" charset="0"/>
              </a:rPr>
              <a:t>That’s a lot of work being done in just a few seconds! Lucky for us that, as users, we don’t have to think about any of this. The responsibility of handling tasks like this falls on the operating system.</a:t>
            </a:r>
          </a:p>
          <a:p>
            <a:pPr marL="0" indent="0" algn="just">
              <a:buClr>
                <a:schemeClr val="accent1"/>
              </a:buClr>
              <a:buNone/>
            </a:pPr>
            <a:endParaRPr lang="en-US" sz="2400" dirty="0">
              <a:latin typeface="Century" panose="02040604050505020304" pitchFamily="18" charset="0"/>
            </a:endParaRPr>
          </a:p>
          <a:p>
            <a:pPr algn="just">
              <a:buClr>
                <a:schemeClr val="accent1"/>
              </a:buClr>
            </a:pPr>
            <a:endParaRPr lang="en-US" sz="2000" dirty="0">
              <a:latin typeface="Century" panose="02040604050505020304" pitchFamily="18" charset="0"/>
            </a:endParaRPr>
          </a:p>
          <a:p>
            <a:pPr marL="804863" lvl="1" indent="-177800" algn="just">
              <a:lnSpc>
                <a:spcPct val="110000"/>
              </a:lnSpc>
              <a:spcBef>
                <a:spcPts val="1000"/>
              </a:spcBef>
              <a:buClr>
                <a:srgbClr val="3278B8"/>
              </a:buClr>
              <a:buFont typeface="Wingdings" panose="05000000000000000000" pitchFamily="2" charset="2"/>
              <a:buChar char="§"/>
            </a:pPr>
            <a:endParaRPr lang="en-US" sz="2000" dirty="0">
              <a:latin typeface="Century" panose="02040604050505020304" pitchFamily="18" charset="0"/>
            </a:endParaRPr>
          </a:p>
          <a:p>
            <a:pPr lvl="1" algn="just">
              <a:buClr>
                <a:schemeClr val="accent1"/>
              </a:buClr>
            </a:pPr>
            <a:endParaRPr lang="en-US" sz="20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7</a:t>
            </a:fld>
            <a:r>
              <a:rPr lang="en-US" dirty="0"/>
              <a:t> of 42</a:t>
            </a:r>
          </a:p>
        </p:txBody>
      </p:sp>
    </p:spTree>
    <p:extLst>
      <p:ext uri="{BB962C8B-B14F-4D97-AF65-F5344CB8AC3E}">
        <p14:creationId xmlns:p14="http://schemas.microsoft.com/office/powerpoint/2010/main" val="2525770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What is an operating system?</a:t>
            </a:r>
          </a:p>
        </p:txBody>
      </p:sp>
      <p:sp>
        <p:nvSpPr>
          <p:cNvPr id="6" name="Content Placeholder 2"/>
          <p:cNvSpPr>
            <a:spLocks noGrp="1"/>
          </p:cNvSpPr>
          <p:nvPr>
            <p:ph idx="1"/>
          </p:nvPr>
        </p:nvSpPr>
        <p:spPr>
          <a:xfrm>
            <a:off x="1000837" y="1234969"/>
            <a:ext cx="10058400" cy="5346986"/>
          </a:xfrm>
        </p:spPr>
        <p:txBody>
          <a:bodyPr>
            <a:normAutofit/>
          </a:bodyPr>
          <a:lstStyle/>
          <a:p>
            <a:pPr algn="just">
              <a:buClr>
                <a:schemeClr val="accent1"/>
              </a:buClr>
            </a:pPr>
            <a:r>
              <a:rPr lang="en-US" sz="2400" dirty="0">
                <a:latin typeface="Century" panose="02040604050505020304" pitchFamily="18" charset="0"/>
              </a:rPr>
              <a:t>An </a:t>
            </a:r>
            <a:r>
              <a:rPr lang="en-US" sz="2400" b="1" dirty="0">
                <a:latin typeface="Century" panose="02040604050505020304" pitchFamily="18" charset="0"/>
              </a:rPr>
              <a:t>Operating System</a:t>
            </a:r>
            <a:r>
              <a:rPr lang="en-US" sz="2400" dirty="0">
                <a:latin typeface="Century" panose="02040604050505020304" pitchFamily="18" charset="0"/>
              </a:rPr>
              <a:t>, or </a:t>
            </a:r>
            <a:r>
              <a:rPr lang="en-US" sz="2400" b="1" dirty="0">
                <a:latin typeface="Century" panose="02040604050505020304" pitchFamily="18" charset="0"/>
              </a:rPr>
              <a:t>OS</a:t>
            </a:r>
            <a:r>
              <a:rPr lang="en-US" sz="2400" dirty="0">
                <a:latin typeface="Century" panose="02040604050505020304" pitchFamily="18" charset="0"/>
              </a:rPr>
              <a:t>, is system software that’s responsible for handling the basic functionalities of a computer. Some examples of popular OSs are:</a:t>
            </a:r>
          </a:p>
          <a:p>
            <a:pPr lvl="1" algn="just">
              <a:buClr>
                <a:schemeClr val="accent1"/>
              </a:buClr>
              <a:buFont typeface="Wingdings" panose="05000000000000000000" pitchFamily="2" charset="2"/>
              <a:buChar char="§"/>
            </a:pPr>
            <a:r>
              <a:rPr lang="en-US" sz="1600" dirty="0">
                <a:latin typeface="Century" panose="02040604050505020304" pitchFamily="18" charset="0"/>
              </a:rPr>
              <a:t>Windows</a:t>
            </a:r>
          </a:p>
          <a:p>
            <a:pPr lvl="1" algn="just">
              <a:buClr>
                <a:schemeClr val="accent1"/>
              </a:buClr>
              <a:buFont typeface="Wingdings" panose="05000000000000000000" pitchFamily="2" charset="2"/>
              <a:buChar char="§"/>
            </a:pPr>
            <a:r>
              <a:rPr lang="en-US" sz="1600" dirty="0">
                <a:latin typeface="Century" panose="02040604050505020304" pitchFamily="18" charset="0"/>
              </a:rPr>
              <a:t>Linux</a:t>
            </a:r>
          </a:p>
          <a:p>
            <a:pPr lvl="1" algn="just">
              <a:buClr>
                <a:schemeClr val="accent1"/>
              </a:buClr>
              <a:buFont typeface="Wingdings" panose="05000000000000000000" pitchFamily="2" charset="2"/>
              <a:buChar char="§"/>
            </a:pPr>
            <a:r>
              <a:rPr lang="en-US" sz="1600" dirty="0">
                <a:latin typeface="Century" panose="02040604050505020304" pitchFamily="18" charset="0"/>
              </a:rPr>
              <a:t>Mac</a:t>
            </a:r>
          </a:p>
          <a:p>
            <a:pPr lvl="1" algn="just">
              <a:buClr>
                <a:schemeClr val="accent1"/>
              </a:buClr>
              <a:buFont typeface="Wingdings" panose="05000000000000000000" pitchFamily="2" charset="2"/>
              <a:buChar char="§"/>
            </a:pPr>
            <a:r>
              <a:rPr lang="en-US" sz="1600" dirty="0">
                <a:latin typeface="Century" panose="02040604050505020304" pitchFamily="18" charset="0"/>
              </a:rPr>
              <a:t>Android</a:t>
            </a:r>
          </a:p>
          <a:p>
            <a:pPr lvl="1" algn="just">
              <a:buClr>
                <a:schemeClr val="accent1"/>
              </a:buClr>
              <a:buFont typeface="Wingdings" panose="05000000000000000000" pitchFamily="2" charset="2"/>
              <a:buChar char="§"/>
            </a:pPr>
            <a:r>
              <a:rPr lang="en-US" sz="1600" dirty="0">
                <a:latin typeface="Century" panose="02040604050505020304" pitchFamily="18" charset="0"/>
              </a:rPr>
              <a:t>iOS</a:t>
            </a:r>
          </a:p>
          <a:p>
            <a:pPr algn="just">
              <a:buClr>
                <a:schemeClr val="accent1"/>
              </a:buClr>
            </a:pPr>
            <a:r>
              <a:rPr lang="en-US" sz="2400" dirty="0">
                <a:latin typeface="Century" panose="02040604050505020304" pitchFamily="18" charset="0"/>
              </a:rPr>
              <a:t>Some of the vital functions of an OS:</a:t>
            </a:r>
          </a:p>
          <a:p>
            <a:pPr lvl="1" algn="just">
              <a:buClr>
                <a:schemeClr val="accent1"/>
              </a:buClr>
              <a:buFont typeface="Wingdings" panose="05000000000000000000" pitchFamily="2" charset="2"/>
              <a:buChar char="§"/>
            </a:pPr>
            <a:r>
              <a:rPr lang="en-US" sz="1600" dirty="0">
                <a:latin typeface="Century" panose="02040604050505020304" pitchFamily="18" charset="0"/>
              </a:rPr>
              <a:t>Process Management</a:t>
            </a:r>
          </a:p>
          <a:p>
            <a:pPr lvl="1" algn="just">
              <a:buClr>
                <a:schemeClr val="accent1"/>
              </a:buClr>
              <a:buFont typeface="Wingdings" panose="05000000000000000000" pitchFamily="2" charset="2"/>
              <a:buChar char="§"/>
            </a:pPr>
            <a:r>
              <a:rPr lang="en-US" sz="1600" dirty="0">
                <a:latin typeface="Century" panose="02040604050505020304" pitchFamily="18" charset="0"/>
              </a:rPr>
              <a:t>Memory Management</a:t>
            </a:r>
          </a:p>
          <a:p>
            <a:pPr lvl="1" algn="just">
              <a:buClr>
                <a:schemeClr val="accent1"/>
              </a:buClr>
              <a:buFont typeface="Wingdings" panose="05000000000000000000" pitchFamily="2" charset="2"/>
              <a:buChar char="§"/>
            </a:pPr>
            <a:r>
              <a:rPr lang="en-US" sz="1600" dirty="0">
                <a:latin typeface="Century" panose="02040604050505020304" pitchFamily="18" charset="0"/>
              </a:rPr>
              <a:t>File Management</a:t>
            </a:r>
          </a:p>
          <a:p>
            <a:pPr lvl="1" algn="just">
              <a:buClr>
                <a:schemeClr val="accent1"/>
              </a:buClr>
              <a:buFont typeface="Wingdings" panose="05000000000000000000" pitchFamily="2" charset="2"/>
              <a:buChar char="§"/>
            </a:pPr>
            <a:r>
              <a:rPr lang="en-US" sz="1600" dirty="0">
                <a:latin typeface="Century" panose="02040604050505020304" pitchFamily="18" charset="0"/>
              </a:rPr>
              <a:t>IO Management</a:t>
            </a:r>
          </a:p>
          <a:p>
            <a:pPr lvl="1" algn="just">
              <a:buClr>
                <a:schemeClr val="accent1"/>
              </a:buClr>
              <a:buFont typeface="Wingdings" panose="05000000000000000000" pitchFamily="2" charset="2"/>
              <a:buChar char="§"/>
            </a:pPr>
            <a:r>
              <a:rPr lang="en-US" sz="1600" dirty="0">
                <a:latin typeface="Century" panose="02040604050505020304" pitchFamily="18" charset="0"/>
              </a:rPr>
              <a:t>Multitasking</a:t>
            </a:r>
          </a:p>
          <a:p>
            <a:pPr lvl="1" algn="just">
              <a:buClr>
                <a:schemeClr val="accent1"/>
              </a:buClr>
              <a:buFont typeface="Wingdings" panose="05000000000000000000" pitchFamily="2" charset="2"/>
              <a:buChar char="§"/>
            </a:pPr>
            <a:r>
              <a:rPr lang="en-US" sz="1600" dirty="0">
                <a:latin typeface="Century" panose="02040604050505020304" pitchFamily="18" charset="0"/>
              </a:rPr>
              <a:t>Networking</a:t>
            </a:r>
          </a:p>
          <a:p>
            <a:pPr lvl="1" algn="just">
              <a:buClr>
                <a:schemeClr val="accent1"/>
              </a:buClr>
              <a:buFont typeface="Wingdings" panose="05000000000000000000" pitchFamily="2" charset="2"/>
              <a:buChar char="§"/>
            </a:pPr>
            <a:r>
              <a:rPr lang="en-US" sz="1600" dirty="0">
                <a:latin typeface="Century" panose="02040604050505020304" pitchFamily="18" charset="0"/>
              </a:rPr>
              <a:t>Security</a:t>
            </a:r>
          </a:p>
          <a:p>
            <a:pPr lvl="1" algn="just">
              <a:buClr>
                <a:schemeClr val="accent1"/>
              </a:buClr>
              <a:buFont typeface="Wingdings" panose="05000000000000000000" pitchFamily="2" charset="2"/>
              <a:buChar char="§"/>
            </a:pPr>
            <a:r>
              <a:rPr lang="en-US" sz="1600" dirty="0">
                <a:latin typeface="Century" panose="02040604050505020304" pitchFamily="18" charset="0"/>
              </a:rPr>
              <a:t>Providing a user interface</a:t>
            </a:r>
          </a:p>
          <a:p>
            <a:pPr algn="just">
              <a:buClr>
                <a:schemeClr val="accent1"/>
              </a:buClr>
            </a:pPr>
            <a:endParaRPr lang="en-US" sz="2000" dirty="0">
              <a:latin typeface="Century" panose="02040604050505020304" pitchFamily="18" charset="0"/>
            </a:endParaRPr>
          </a:p>
          <a:p>
            <a:pPr marL="804863" lvl="1" indent="-177800" algn="just">
              <a:lnSpc>
                <a:spcPct val="110000"/>
              </a:lnSpc>
              <a:spcBef>
                <a:spcPts val="1000"/>
              </a:spcBef>
              <a:buClr>
                <a:srgbClr val="3278B8"/>
              </a:buClr>
              <a:buFont typeface="Wingdings" panose="05000000000000000000" pitchFamily="2" charset="2"/>
              <a:buChar char="§"/>
            </a:pPr>
            <a:endParaRPr lang="en-US" sz="2000" dirty="0">
              <a:latin typeface="Century" panose="02040604050505020304" pitchFamily="18" charset="0"/>
            </a:endParaRPr>
          </a:p>
          <a:p>
            <a:pPr lvl="1" algn="just">
              <a:buClr>
                <a:schemeClr val="accent1"/>
              </a:buClr>
            </a:pPr>
            <a:endParaRPr lang="en-US" sz="20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8</a:t>
            </a:fld>
            <a:r>
              <a:rPr lang="en-US" dirty="0"/>
              <a:t> of 42</a:t>
            </a:r>
          </a:p>
        </p:txBody>
      </p:sp>
    </p:spTree>
    <p:extLst>
      <p:ext uri="{BB962C8B-B14F-4D97-AF65-F5344CB8AC3E}">
        <p14:creationId xmlns:p14="http://schemas.microsoft.com/office/powerpoint/2010/main" val="2072403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Functions of an OS</a:t>
            </a:r>
          </a:p>
        </p:txBody>
      </p:sp>
      <p:graphicFrame>
        <p:nvGraphicFramePr>
          <p:cNvPr id="6" name="Diagram 5"/>
          <p:cNvGraphicFramePr/>
          <p:nvPr>
            <p:extLst>
              <p:ext uri="{D42A27DB-BD31-4B8C-83A1-F6EECF244321}">
                <p14:modId xmlns:p14="http://schemas.microsoft.com/office/powerpoint/2010/main" val="1290907026"/>
              </p:ext>
            </p:extLst>
          </p:nvPr>
        </p:nvGraphicFramePr>
        <p:xfrm>
          <a:off x="1105469" y="1433016"/>
          <a:ext cx="9867329" cy="832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1588417" y="1958452"/>
            <a:ext cx="9384381" cy="3836948"/>
          </a:xfrm>
          <a:prstGeom prst="rect">
            <a:avLst/>
          </a:prstGeom>
        </p:spPr>
        <p:txBody>
          <a:bodyPr wrap="square">
            <a:spAutoFit/>
          </a:bodyPr>
          <a:lstStyle/>
          <a:p>
            <a:pPr marL="531813"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Our computers run a lot of software. Word processing documents, internet browser, a spreadsheet document, video games - all of these are examples of software. But how does the software know what to do? - computer programs! Computer programs contain specific instructions that dictate how a program should work when they’re run.</a:t>
            </a:r>
          </a:p>
          <a:p>
            <a:pPr marL="531813" indent="-228600" algn="just" defTabSz="914400">
              <a:lnSpc>
                <a:spcPct val="150000"/>
              </a:lnSpc>
              <a:spcBef>
                <a:spcPts val="400"/>
              </a:spcBef>
              <a:buClr>
                <a:srgbClr val="3278B8"/>
              </a:buClr>
              <a:buFont typeface="Wingdings" panose="05000000000000000000" pitchFamily="2" charset="2"/>
              <a:buChar char="§"/>
            </a:pPr>
            <a:r>
              <a:rPr lang="en-US" sz="2000" dirty="0">
                <a:latin typeface="Century" panose="02040604050505020304" pitchFamily="18" charset="0"/>
              </a:rPr>
              <a:t>When we run a program, the instance of that execution is represented by a process. </a:t>
            </a:r>
            <a:r>
              <a:rPr lang="en-US" sz="2000" dirty="0">
                <a:solidFill>
                  <a:srgbClr val="FF0000"/>
                </a:solidFill>
                <a:latin typeface="Century" panose="02040604050505020304" pitchFamily="18" charset="0"/>
              </a:rPr>
              <a:t>Operating systems handle the responsibility of managing active processes.</a:t>
            </a:r>
          </a:p>
        </p:txBody>
      </p:sp>
      <p:sp>
        <p:nvSpPr>
          <p:cNvPr id="3" name="Slide Number Placeholder 2"/>
          <p:cNvSpPr>
            <a:spLocks noGrp="1"/>
          </p:cNvSpPr>
          <p:nvPr>
            <p:ph type="sldNum" sz="quarter" idx="12"/>
          </p:nvPr>
        </p:nvSpPr>
        <p:spPr/>
        <p:txBody>
          <a:bodyPr/>
          <a:lstStyle/>
          <a:p>
            <a:r>
              <a:rPr lang="en-US" dirty="0"/>
              <a:t>Slide </a:t>
            </a:r>
            <a:fld id="{4FAB73BC-B049-4115-A692-8D63A059BFB8}" type="slidenum">
              <a:rPr lang="en-US" smtClean="0"/>
              <a:pPr/>
              <a:t>9</a:t>
            </a:fld>
            <a:r>
              <a:rPr lang="en-US" dirty="0"/>
              <a:t> of 42</a:t>
            </a:r>
          </a:p>
        </p:txBody>
      </p:sp>
    </p:spTree>
    <p:extLst>
      <p:ext uri="{BB962C8B-B14F-4D97-AF65-F5344CB8AC3E}">
        <p14:creationId xmlns:p14="http://schemas.microsoft.com/office/powerpoint/2010/main" val="31494740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12114535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EC748FDEB01F4FB05F08A9A3410664" ma:contentTypeVersion="0" ma:contentTypeDescription="Create a new document." ma:contentTypeScope="" ma:versionID="7523399d909b93287ced776d72419184">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75D8AA-86EF-465D-A10B-C7DBA86A3D33}"/>
</file>

<file path=customXml/itemProps2.xml><?xml version="1.0" encoding="utf-8"?>
<ds:datastoreItem xmlns:ds="http://schemas.openxmlformats.org/officeDocument/2006/customXml" ds:itemID="{F68ECD66-84DB-4450-ABE0-0D3430EB179F}"/>
</file>

<file path=customXml/itemProps3.xml><?xml version="1.0" encoding="utf-8"?>
<ds:datastoreItem xmlns:ds="http://schemas.openxmlformats.org/officeDocument/2006/customXml" ds:itemID="{C89CCF3E-7EE9-4AF3-9198-35DE9183D4E5}"/>
</file>

<file path=docProps/app.xml><?xml version="1.0" encoding="utf-8"?>
<Properties xmlns="http://schemas.openxmlformats.org/officeDocument/2006/extended-properties" xmlns:vt="http://schemas.openxmlformats.org/officeDocument/2006/docPropsVTypes">
  <Template/>
  <TotalTime>3325</TotalTime>
  <Words>3346</Words>
  <Application>Microsoft Office PowerPoint</Application>
  <PresentationFormat>Widescreen</PresentationFormat>
  <Paragraphs>290</Paragraphs>
  <Slides>43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Apercu</vt:lpstr>
      <vt:lpstr>Arial</vt:lpstr>
      <vt:lpstr>Calibri</vt:lpstr>
      <vt:lpstr>Calibri Light</vt:lpstr>
      <vt:lpstr>Century</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 language</dc:title>
  <dc:creator>Yousef Alraba'nah</dc:creator>
  <cp:lastModifiedBy>Admin</cp:lastModifiedBy>
  <cp:revision>347</cp:revision>
  <dcterms:created xsi:type="dcterms:W3CDTF">2020-03-18T20:21:22Z</dcterms:created>
  <dcterms:modified xsi:type="dcterms:W3CDTF">2023-04-13T12:24:21Z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0x010100A8EC748FDEB01F4FB05F08A9A3410664</vt:lpwstr>
  </property>
</Properties>
</file>